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Lst>
  <p:sldSz cx="18288000" cy="10287000"/>
  <p:notesSz cx="6858000" cy="9144000"/>
  <p:embeddedFontLst>
    <p:embeddedFont>
      <p:font typeface="Archivo Black" panose="020B0604020202020204" charset="0"/>
      <p:regular r:id="rId30"/>
    </p:embeddedFont>
    <p:embeddedFont>
      <p:font typeface="Arimo" panose="020B0604020202020204" charset="0"/>
      <p:regular r:id="rId31"/>
    </p:embeddedFont>
    <p:embeddedFont>
      <p:font typeface="EB Garamond" panose="00000500000000000000" pitchFamily="2" charset="0"/>
      <p:regular r:id="rId32"/>
    </p:embeddedFont>
    <p:embeddedFont>
      <p:font typeface="EB Garamond Semi-Bold" panose="020B0604020202020204" charset="0"/>
      <p:regular r:id="rId33"/>
    </p:embeddedFont>
    <p:embeddedFont>
      <p:font typeface="Lato" panose="020F0502020204030203" pitchFamily="34" charset="0"/>
      <p:regular r:id="rId34"/>
    </p:embeddedFont>
    <p:embeddedFont>
      <p:font typeface="Lato Bold" panose="020B0604020202020204" charset="0"/>
      <p:regular r:id="rId3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41" d="100"/>
          <a:sy n="41" d="100"/>
        </p:scale>
        <p:origin x="820" y="6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4.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font" Target="fonts/font6.fntdata"/><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9/21/2025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9/21/2025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9/21/2025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9/21/2025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9/21/2025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9/21/2025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9/21/2025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9/21/2025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8.svg"/></Relationships>
</file>

<file path=ppt/slides/_rels/slide10.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7.xml"/><Relationship Id="rId5" Type="http://schemas.openxmlformats.org/officeDocument/2006/relationships/image" Target="../media/image28.png"/><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 Id="rId5" Type="http://schemas.openxmlformats.org/officeDocument/2006/relationships/image" Target="../media/image16.svg"/><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2.svg"/><Relationship Id="rId7" Type="http://schemas.openxmlformats.org/officeDocument/2006/relationships/image" Target="../media/image8.sv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4.sv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 Id="rId5" Type="http://schemas.openxmlformats.org/officeDocument/2006/relationships/image" Target="../media/image16.svg"/><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6.svg"/></Relationships>
</file>

<file path=ppt/slides/_rels/slide8.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7.xml"/><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7AD">
                <a:alpha val="100000"/>
              </a:srgbClr>
            </a:gs>
            <a:gs pos="100000">
              <a:srgbClr val="FFA9F9">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rot="-1904842">
            <a:off x="10721318" y="2454531"/>
            <a:ext cx="12523379" cy="8296738"/>
          </a:xfrm>
          <a:custGeom>
            <a:avLst/>
            <a:gdLst/>
            <a:ahLst/>
            <a:cxnLst/>
            <a:rect l="l" t="t" r="r" b="b"/>
            <a:pathLst>
              <a:path w="12523379" h="8296738">
                <a:moveTo>
                  <a:pt x="0" y="0"/>
                </a:moveTo>
                <a:lnTo>
                  <a:pt x="12523378" y="0"/>
                </a:lnTo>
                <a:lnTo>
                  <a:pt x="12523378" y="8296739"/>
                </a:lnTo>
                <a:lnTo>
                  <a:pt x="0" y="829673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6211281">
            <a:off x="-1428224" y="4721073"/>
            <a:ext cx="7219796" cy="6419055"/>
          </a:xfrm>
          <a:custGeom>
            <a:avLst/>
            <a:gdLst/>
            <a:ahLst/>
            <a:cxnLst/>
            <a:rect l="l" t="t" r="r" b="b"/>
            <a:pathLst>
              <a:path w="7219796" h="6419055">
                <a:moveTo>
                  <a:pt x="0" y="0"/>
                </a:moveTo>
                <a:lnTo>
                  <a:pt x="7219796" y="0"/>
                </a:lnTo>
                <a:lnTo>
                  <a:pt x="7219796" y="6419055"/>
                </a:lnTo>
                <a:lnTo>
                  <a:pt x="0" y="641905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2121197" y="2137490"/>
            <a:ext cx="6166803" cy="8149510"/>
          </a:xfrm>
          <a:custGeom>
            <a:avLst/>
            <a:gdLst/>
            <a:ahLst/>
            <a:cxnLst/>
            <a:rect l="l" t="t" r="r" b="b"/>
            <a:pathLst>
              <a:path w="6166803" h="8149510">
                <a:moveTo>
                  <a:pt x="0" y="0"/>
                </a:moveTo>
                <a:lnTo>
                  <a:pt x="6166803" y="0"/>
                </a:lnTo>
                <a:lnTo>
                  <a:pt x="6166803" y="8149510"/>
                </a:lnTo>
                <a:lnTo>
                  <a:pt x="0" y="814951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a:off x="305643" y="2918801"/>
            <a:ext cx="2770538" cy="7368199"/>
          </a:xfrm>
          <a:custGeom>
            <a:avLst/>
            <a:gdLst/>
            <a:ahLst/>
            <a:cxnLst/>
            <a:rect l="l" t="t" r="r" b="b"/>
            <a:pathLst>
              <a:path w="2770538" h="7368199">
                <a:moveTo>
                  <a:pt x="0" y="0"/>
                </a:moveTo>
                <a:lnTo>
                  <a:pt x="2770538" y="0"/>
                </a:lnTo>
                <a:lnTo>
                  <a:pt x="2770538" y="7368199"/>
                </a:lnTo>
                <a:lnTo>
                  <a:pt x="0" y="736819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6" name="TextBox 6"/>
          <p:cNvSpPr txBox="1"/>
          <p:nvPr/>
        </p:nvSpPr>
        <p:spPr>
          <a:xfrm>
            <a:off x="2764368" y="444698"/>
            <a:ext cx="12103001" cy="5071998"/>
          </a:xfrm>
          <a:prstGeom prst="rect">
            <a:avLst/>
          </a:prstGeom>
        </p:spPr>
        <p:txBody>
          <a:bodyPr lIns="0" tIns="0" rIns="0" bIns="0" rtlCol="0" anchor="t">
            <a:spAutoFit/>
          </a:bodyPr>
          <a:lstStyle/>
          <a:p>
            <a:pPr algn="ctr">
              <a:lnSpc>
                <a:spcPts val="7651"/>
              </a:lnSpc>
            </a:pPr>
            <a:r>
              <a:rPr lang="en-US" sz="5465" b="1">
                <a:solidFill>
                  <a:srgbClr val="0CC0DF"/>
                </a:solidFill>
                <a:latin typeface="Lato Bold"/>
                <a:ea typeface="Lato Bold"/>
                <a:cs typeface="Lato Bold"/>
                <a:sym typeface="Lato Bold"/>
              </a:rPr>
              <a:t>Data Analytics</a:t>
            </a:r>
          </a:p>
          <a:p>
            <a:pPr algn="ctr">
              <a:lnSpc>
                <a:spcPts val="7651"/>
              </a:lnSpc>
            </a:pPr>
            <a:r>
              <a:rPr lang="en-US" sz="5465" b="1">
                <a:solidFill>
                  <a:srgbClr val="FF6068"/>
                </a:solidFill>
                <a:latin typeface="Lato Bold"/>
                <a:ea typeface="Lato Bold"/>
                <a:cs typeface="Lato Bold"/>
                <a:sym typeface="Lato Bold"/>
              </a:rPr>
              <a:t>Capstone Project</a:t>
            </a:r>
          </a:p>
          <a:p>
            <a:pPr algn="ctr">
              <a:lnSpc>
                <a:spcPts val="7651"/>
              </a:lnSpc>
            </a:pPr>
            <a:endParaRPr lang="en-US" sz="5465" b="1">
              <a:solidFill>
                <a:srgbClr val="FF6068"/>
              </a:solidFill>
              <a:latin typeface="Lato Bold"/>
              <a:ea typeface="Lato Bold"/>
              <a:cs typeface="Lato Bold"/>
              <a:sym typeface="Lato Bold"/>
            </a:endParaRPr>
          </a:p>
          <a:p>
            <a:pPr algn="ctr">
              <a:lnSpc>
                <a:spcPts val="8631"/>
              </a:lnSpc>
            </a:pPr>
            <a:r>
              <a:rPr lang="en-US" sz="6165">
                <a:solidFill>
                  <a:srgbClr val="000000"/>
                </a:solidFill>
                <a:latin typeface="Archivo Black"/>
                <a:ea typeface="Archivo Black"/>
                <a:cs typeface="Archivo Black"/>
                <a:sym typeface="Archivo Black"/>
              </a:rPr>
              <a:t>  Adventure Works Analytics</a:t>
            </a:r>
          </a:p>
          <a:p>
            <a:pPr algn="ctr">
              <a:lnSpc>
                <a:spcPts val="8631"/>
              </a:lnSpc>
            </a:pPr>
            <a:endParaRPr lang="en-US" sz="6165">
              <a:solidFill>
                <a:srgbClr val="000000"/>
              </a:solidFill>
              <a:latin typeface="Archivo Black"/>
              <a:ea typeface="Archivo Black"/>
              <a:cs typeface="Archivo Black"/>
              <a:sym typeface="Archivo Black"/>
            </a:endParaRPr>
          </a:p>
        </p:txBody>
      </p:sp>
      <p:sp>
        <p:nvSpPr>
          <p:cNvPr id="7" name="TextBox 7"/>
          <p:cNvSpPr txBox="1"/>
          <p:nvPr/>
        </p:nvSpPr>
        <p:spPr>
          <a:xfrm>
            <a:off x="5587262" y="5727297"/>
            <a:ext cx="6007100" cy="2460040"/>
          </a:xfrm>
          <a:prstGeom prst="rect">
            <a:avLst/>
          </a:prstGeom>
        </p:spPr>
        <p:txBody>
          <a:bodyPr lIns="0" tIns="0" rIns="0" bIns="0" rtlCol="0" anchor="t">
            <a:spAutoFit/>
          </a:bodyPr>
          <a:lstStyle/>
          <a:p>
            <a:pPr algn="ctr">
              <a:lnSpc>
                <a:spcPts val="9832"/>
              </a:lnSpc>
            </a:pPr>
            <a:r>
              <a:rPr lang="en-US" sz="7023" b="1">
                <a:solidFill>
                  <a:srgbClr val="1D0E62"/>
                </a:solidFill>
                <a:latin typeface="EB Garamond Semi-Bold"/>
                <a:ea typeface="EB Garamond Semi-Bold"/>
                <a:cs typeface="EB Garamond Semi-Bold"/>
                <a:sym typeface="EB Garamond Semi-Bold"/>
              </a:rPr>
              <a:t>Using </a:t>
            </a:r>
          </a:p>
          <a:p>
            <a:pPr algn="ctr">
              <a:lnSpc>
                <a:spcPts val="9832"/>
              </a:lnSpc>
            </a:pPr>
            <a:r>
              <a:rPr lang="en-US" sz="7023" b="1">
                <a:solidFill>
                  <a:srgbClr val="1D0E62"/>
                </a:solidFill>
                <a:latin typeface="EB Garamond Semi-Bold"/>
                <a:ea typeface="EB Garamond Semi-Bold"/>
                <a:cs typeface="EB Garamond Semi-Bold"/>
                <a:sym typeface="EB Garamond Semi-Bold"/>
              </a:rPr>
              <a:t>SQL &amp; Power BI</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7AD">
                <a:alpha val="100000"/>
              </a:srgbClr>
            </a:gs>
            <a:gs pos="100000">
              <a:srgbClr val="FFA9F9">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149481" y="1028700"/>
            <a:ext cx="3157491" cy="889838"/>
          </a:xfrm>
          <a:custGeom>
            <a:avLst/>
            <a:gdLst/>
            <a:ahLst/>
            <a:cxnLst/>
            <a:rect l="l" t="t" r="r" b="b"/>
            <a:pathLst>
              <a:path w="3157491" h="889838">
                <a:moveTo>
                  <a:pt x="0" y="0"/>
                </a:moveTo>
                <a:lnTo>
                  <a:pt x="3157491" y="0"/>
                </a:lnTo>
                <a:lnTo>
                  <a:pt x="3157491" y="889838"/>
                </a:lnTo>
                <a:lnTo>
                  <a:pt x="0" y="88983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3493371" y="1673644"/>
            <a:ext cx="11301259" cy="4873668"/>
          </a:xfrm>
          <a:custGeom>
            <a:avLst/>
            <a:gdLst/>
            <a:ahLst/>
            <a:cxnLst/>
            <a:rect l="l" t="t" r="r" b="b"/>
            <a:pathLst>
              <a:path w="11301259" h="4873668">
                <a:moveTo>
                  <a:pt x="0" y="0"/>
                </a:moveTo>
                <a:lnTo>
                  <a:pt x="11301258" y="0"/>
                </a:lnTo>
                <a:lnTo>
                  <a:pt x="11301258" y="4873668"/>
                </a:lnTo>
                <a:lnTo>
                  <a:pt x="0" y="4873668"/>
                </a:lnTo>
                <a:lnTo>
                  <a:pt x="0" y="0"/>
                </a:lnTo>
                <a:close/>
              </a:path>
            </a:pathLst>
          </a:custGeom>
          <a:blipFill>
            <a:blip r:embed="rId4"/>
            <a:stretch>
              <a:fillRect/>
            </a:stretch>
          </a:blipFill>
        </p:spPr>
      </p:sp>
      <p:sp>
        <p:nvSpPr>
          <p:cNvPr id="4" name="Freeform 4"/>
          <p:cNvSpPr/>
          <p:nvPr/>
        </p:nvSpPr>
        <p:spPr>
          <a:xfrm>
            <a:off x="3493371" y="6553878"/>
            <a:ext cx="11301259" cy="3362125"/>
          </a:xfrm>
          <a:custGeom>
            <a:avLst/>
            <a:gdLst/>
            <a:ahLst/>
            <a:cxnLst/>
            <a:rect l="l" t="t" r="r" b="b"/>
            <a:pathLst>
              <a:path w="11301259" h="3362125">
                <a:moveTo>
                  <a:pt x="0" y="0"/>
                </a:moveTo>
                <a:lnTo>
                  <a:pt x="11301258" y="0"/>
                </a:lnTo>
                <a:lnTo>
                  <a:pt x="11301258" y="3362124"/>
                </a:lnTo>
                <a:lnTo>
                  <a:pt x="0" y="3362124"/>
                </a:lnTo>
                <a:lnTo>
                  <a:pt x="0" y="0"/>
                </a:lnTo>
                <a:close/>
              </a:path>
            </a:pathLst>
          </a:custGeom>
          <a:blipFill>
            <a:blip r:embed="rId5"/>
            <a:stretch>
              <a:fillRect/>
            </a:stretch>
          </a:blipFill>
        </p:spPr>
      </p:sp>
      <p:sp>
        <p:nvSpPr>
          <p:cNvPr id="5" name="TextBox 5"/>
          <p:cNvSpPr txBox="1"/>
          <p:nvPr/>
        </p:nvSpPr>
        <p:spPr>
          <a:xfrm>
            <a:off x="0" y="3811"/>
            <a:ext cx="18288000" cy="1057274"/>
          </a:xfrm>
          <a:prstGeom prst="rect">
            <a:avLst/>
          </a:prstGeom>
        </p:spPr>
        <p:txBody>
          <a:bodyPr lIns="0" tIns="0" rIns="0" bIns="0" rtlCol="0" anchor="t">
            <a:spAutoFit/>
          </a:bodyPr>
          <a:lstStyle/>
          <a:p>
            <a:pPr algn="ctr">
              <a:lnSpc>
                <a:spcPts val="4200"/>
              </a:lnSpc>
            </a:pPr>
            <a:r>
              <a:rPr lang="en-US" sz="3000" b="1">
                <a:solidFill>
                  <a:srgbClr val="1D0E62"/>
                </a:solidFill>
                <a:latin typeface="Lato Bold"/>
                <a:ea typeface="Lato Bold"/>
                <a:cs typeface="Lato Bold"/>
                <a:sym typeface="Lato Bold"/>
              </a:rPr>
              <a:t>Q4.Segment customers based on their total lifetime spend (e.g., low, mid, high) and determine their share of total revenue.</a:t>
            </a:r>
          </a:p>
        </p:txBody>
      </p:sp>
      <p:sp>
        <p:nvSpPr>
          <p:cNvPr id="6" name="TextBox 6"/>
          <p:cNvSpPr txBox="1"/>
          <p:nvPr/>
        </p:nvSpPr>
        <p:spPr>
          <a:xfrm>
            <a:off x="595647" y="952500"/>
            <a:ext cx="2188959" cy="738506"/>
          </a:xfrm>
          <a:prstGeom prst="rect">
            <a:avLst/>
          </a:prstGeom>
        </p:spPr>
        <p:txBody>
          <a:bodyPr lIns="0" tIns="0" rIns="0" bIns="0" rtlCol="0" anchor="t">
            <a:spAutoFit/>
          </a:bodyPr>
          <a:lstStyle/>
          <a:p>
            <a:pPr algn="ctr">
              <a:lnSpc>
                <a:spcPts val="6019"/>
              </a:lnSpc>
              <a:spcBef>
                <a:spcPct val="0"/>
              </a:spcBef>
            </a:pPr>
            <a:r>
              <a:rPr lang="en-US" sz="4299">
                <a:solidFill>
                  <a:srgbClr val="1D0E62"/>
                </a:solidFill>
                <a:latin typeface="EB Garamond"/>
                <a:ea typeface="EB Garamond"/>
                <a:cs typeface="EB Garamond"/>
                <a:sym typeface="EB Garamond"/>
              </a:rPr>
              <a:t>Query</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7AD">
                <a:alpha val="100000"/>
              </a:srgbClr>
            </a:gs>
            <a:gs pos="100000">
              <a:srgbClr val="FFA9F9">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149481" y="1028700"/>
            <a:ext cx="3157491" cy="889838"/>
          </a:xfrm>
          <a:custGeom>
            <a:avLst/>
            <a:gdLst/>
            <a:ahLst/>
            <a:cxnLst/>
            <a:rect l="l" t="t" r="r" b="b"/>
            <a:pathLst>
              <a:path w="3157491" h="889838">
                <a:moveTo>
                  <a:pt x="0" y="0"/>
                </a:moveTo>
                <a:lnTo>
                  <a:pt x="3157491" y="0"/>
                </a:lnTo>
                <a:lnTo>
                  <a:pt x="3157491" y="889838"/>
                </a:lnTo>
                <a:lnTo>
                  <a:pt x="0" y="88983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2784606" y="2197797"/>
            <a:ext cx="13520167" cy="6810784"/>
          </a:xfrm>
          <a:custGeom>
            <a:avLst/>
            <a:gdLst/>
            <a:ahLst/>
            <a:cxnLst/>
            <a:rect l="l" t="t" r="r" b="b"/>
            <a:pathLst>
              <a:path w="13520167" h="6810784">
                <a:moveTo>
                  <a:pt x="0" y="0"/>
                </a:moveTo>
                <a:lnTo>
                  <a:pt x="13520167" y="0"/>
                </a:lnTo>
                <a:lnTo>
                  <a:pt x="13520167" y="6810784"/>
                </a:lnTo>
                <a:lnTo>
                  <a:pt x="0" y="6810784"/>
                </a:lnTo>
                <a:lnTo>
                  <a:pt x="0" y="0"/>
                </a:lnTo>
                <a:close/>
              </a:path>
            </a:pathLst>
          </a:custGeom>
          <a:blipFill>
            <a:blip r:embed="rId4"/>
            <a:stretch>
              <a:fillRect/>
            </a:stretch>
          </a:blipFill>
        </p:spPr>
      </p:sp>
      <p:sp>
        <p:nvSpPr>
          <p:cNvPr id="4" name="TextBox 4"/>
          <p:cNvSpPr txBox="1"/>
          <p:nvPr/>
        </p:nvSpPr>
        <p:spPr>
          <a:xfrm>
            <a:off x="0" y="3811"/>
            <a:ext cx="18288000" cy="523874"/>
          </a:xfrm>
          <a:prstGeom prst="rect">
            <a:avLst/>
          </a:prstGeom>
        </p:spPr>
        <p:txBody>
          <a:bodyPr lIns="0" tIns="0" rIns="0" bIns="0" rtlCol="0" anchor="t">
            <a:spAutoFit/>
          </a:bodyPr>
          <a:lstStyle/>
          <a:p>
            <a:pPr algn="ctr">
              <a:lnSpc>
                <a:spcPts val="4200"/>
              </a:lnSpc>
            </a:pPr>
            <a:r>
              <a:rPr lang="en-US" sz="3000" b="1">
                <a:solidFill>
                  <a:srgbClr val="1D0E62"/>
                </a:solidFill>
                <a:latin typeface="Lato Bold"/>
                <a:ea typeface="Lato Bold"/>
                <a:cs typeface="Lato Bold"/>
                <a:sym typeface="Lato Bold"/>
              </a:rPr>
              <a:t>Q5.Identify top countries and regions by total sales and average order size.</a:t>
            </a:r>
          </a:p>
        </p:txBody>
      </p:sp>
      <p:sp>
        <p:nvSpPr>
          <p:cNvPr id="5" name="TextBox 5"/>
          <p:cNvSpPr txBox="1"/>
          <p:nvPr/>
        </p:nvSpPr>
        <p:spPr>
          <a:xfrm>
            <a:off x="595647" y="952500"/>
            <a:ext cx="2188959" cy="738506"/>
          </a:xfrm>
          <a:prstGeom prst="rect">
            <a:avLst/>
          </a:prstGeom>
        </p:spPr>
        <p:txBody>
          <a:bodyPr lIns="0" tIns="0" rIns="0" bIns="0" rtlCol="0" anchor="t">
            <a:spAutoFit/>
          </a:bodyPr>
          <a:lstStyle/>
          <a:p>
            <a:pPr algn="ctr">
              <a:lnSpc>
                <a:spcPts val="6019"/>
              </a:lnSpc>
              <a:spcBef>
                <a:spcPct val="0"/>
              </a:spcBef>
            </a:pPr>
            <a:r>
              <a:rPr lang="en-US" sz="4299">
                <a:solidFill>
                  <a:srgbClr val="1D0E62"/>
                </a:solidFill>
                <a:latin typeface="EB Garamond"/>
                <a:ea typeface="EB Garamond"/>
                <a:cs typeface="EB Garamond"/>
                <a:sym typeface="EB Garamond"/>
              </a:rPr>
              <a:t>Query</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7AD">
                <a:alpha val="100000"/>
              </a:srgbClr>
            </a:gs>
            <a:gs pos="100000">
              <a:srgbClr val="FFA9F9">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149481" y="1028700"/>
            <a:ext cx="3157491" cy="889838"/>
          </a:xfrm>
          <a:custGeom>
            <a:avLst/>
            <a:gdLst/>
            <a:ahLst/>
            <a:cxnLst/>
            <a:rect l="l" t="t" r="r" b="b"/>
            <a:pathLst>
              <a:path w="3157491" h="889838">
                <a:moveTo>
                  <a:pt x="0" y="0"/>
                </a:moveTo>
                <a:lnTo>
                  <a:pt x="3157491" y="0"/>
                </a:lnTo>
                <a:lnTo>
                  <a:pt x="3157491" y="889838"/>
                </a:lnTo>
                <a:lnTo>
                  <a:pt x="0" y="88983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728227" y="2241052"/>
            <a:ext cx="15319622" cy="4921429"/>
          </a:xfrm>
          <a:custGeom>
            <a:avLst/>
            <a:gdLst/>
            <a:ahLst/>
            <a:cxnLst/>
            <a:rect l="l" t="t" r="r" b="b"/>
            <a:pathLst>
              <a:path w="15319622" h="4921429">
                <a:moveTo>
                  <a:pt x="0" y="0"/>
                </a:moveTo>
                <a:lnTo>
                  <a:pt x="15319621" y="0"/>
                </a:lnTo>
                <a:lnTo>
                  <a:pt x="15319621" y="4921428"/>
                </a:lnTo>
                <a:lnTo>
                  <a:pt x="0" y="4921428"/>
                </a:lnTo>
                <a:lnTo>
                  <a:pt x="0" y="0"/>
                </a:lnTo>
                <a:close/>
              </a:path>
            </a:pathLst>
          </a:custGeom>
          <a:blipFill>
            <a:blip r:embed="rId4"/>
            <a:stretch>
              <a:fillRect/>
            </a:stretch>
          </a:blipFill>
        </p:spPr>
      </p:sp>
      <p:sp>
        <p:nvSpPr>
          <p:cNvPr id="4" name="TextBox 4"/>
          <p:cNvSpPr txBox="1"/>
          <p:nvPr/>
        </p:nvSpPr>
        <p:spPr>
          <a:xfrm>
            <a:off x="0" y="3811"/>
            <a:ext cx="18288000" cy="523874"/>
          </a:xfrm>
          <a:prstGeom prst="rect">
            <a:avLst/>
          </a:prstGeom>
        </p:spPr>
        <p:txBody>
          <a:bodyPr lIns="0" tIns="0" rIns="0" bIns="0" rtlCol="0" anchor="t">
            <a:spAutoFit/>
          </a:bodyPr>
          <a:lstStyle/>
          <a:p>
            <a:pPr algn="ctr">
              <a:lnSpc>
                <a:spcPts val="4200"/>
              </a:lnSpc>
            </a:pPr>
            <a:r>
              <a:rPr lang="en-US" sz="3000" b="1">
                <a:solidFill>
                  <a:srgbClr val="1D0E62"/>
                </a:solidFill>
                <a:latin typeface="Lato Bold"/>
                <a:ea typeface="Lato Bold"/>
                <a:cs typeface="Lato Bold"/>
                <a:sym typeface="Lato Bold"/>
              </a:rPr>
              <a:t>Q6.Rank sales territories by profit margin percentage and highlight high-margin regions.</a:t>
            </a:r>
          </a:p>
        </p:txBody>
      </p:sp>
      <p:sp>
        <p:nvSpPr>
          <p:cNvPr id="5" name="TextBox 5"/>
          <p:cNvSpPr txBox="1"/>
          <p:nvPr/>
        </p:nvSpPr>
        <p:spPr>
          <a:xfrm>
            <a:off x="595647" y="952500"/>
            <a:ext cx="2188959" cy="738506"/>
          </a:xfrm>
          <a:prstGeom prst="rect">
            <a:avLst/>
          </a:prstGeom>
        </p:spPr>
        <p:txBody>
          <a:bodyPr lIns="0" tIns="0" rIns="0" bIns="0" rtlCol="0" anchor="t">
            <a:spAutoFit/>
          </a:bodyPr>
          <a:lstStyle/>
          <a:p>
            <a:pPr algn="ctr">
              <a:lnSpc>
                <a:spcPts val="6019"/>
              </a:lnSpc>
              <a:spcBef>
                <a:spcPct val="0"/>
              </a:spcBef>
            </a:pPr>
            <a:r>
              <a:rPr lang="en-US" sz="4299">
                <a:solidFill>
                  <a:srgbClr val="1D0E62"/>
                </a:solidFill>
                <a:latin typeface="EB Garamond"/>
                <a:ea typeface="EB Garamond"/>
                <a:cs typeface="EB Garamond"/>
                <a:sym typeface="EB Garamond"/>
              </a:rPr>
              <a:t>Query</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7AD">
                <a:alpha val="100000"/>
              </a:srgbClr>
            </a:gs>
            <a:gs pos="100000">
              <a:srgbClr val="FFA9F9">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149481" y="1028700"/>
            <a:ext cx="3157491" cy="889838"/>
          </a:xfrm>
          <a:custGeom>
            <a:avLst/>
            <a:gdLst/>
            <a:ahLst/>
            <a:cxnLst/>
            <a:rect l="l" t="t" r="r" b="b"/>
            <a:pathLst>
              <a:path w="3157491" h="889838">
                <a:moveTo>
                  <a:pt x="0" y="0"/>
                </a:moveTo>
                <a:lnTo>
                  <a:pt x="3157491" y="0"/>
                </a:lnTo>
                <a:lnTo>
                  <a:pt x="3157491" y="889838"/>
                </a:lnTo>
                <a:lnTo>
                  <a:pt x="0" y="88983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3784392" y="673910"/>
            <a:ext cx="10266452" cy="3965417"/>
          </a:xfrm>
          <a:custGeom>
            <a:avLst/>
            <a:gdLst/>
            <a:ahLst/>
            <a:cxnLst/>
            <a:rect l="l" t="t" r="r" b="b"/>
            <a:pathLst>
              <a:path w="10266452" h="3965417">
                <a:moveTo>
                  <a:pt x="0" y="0"/>
                </a:moveTo>
                <a:lnTo>
                  <a:pt x="10266453" y="0"/>
                </a:lnTo>
                <a:lnTo>
                  <a:pt x="10266453" y="3965417"/>
                </a:lnTo>
                <a:lnTo>
                  <a:pt x="0" y="3965417"/>
                </a:lnTo>
                <a:lnTo>
                  <a:pt x="0" y="0"/>
                </a:lnTo>
                <a:close/>
              </a:path>
            </a:pathLst>
          </a:custGeom>
          <a:blipFill>
            <a:blip r:embed="rId4"/>
            <a:stretch>
              <a:fillRect/>
            </a:stretch>
          </a:blipFill>
        </p:spPr>
      </p:sp>
      <p:sp>
        <p:nvSpPr>
          <p:cNvPr id="4" name="Freeform 4"/>
          <p:cNvSpPr/>
          <p:nvPr/>
        </p:nvSpPr>
        <p:spPr>
          <a:xfrm>
            <a:off x="3674346" y="4652202"/>
            <a:ext cx="11301259" cy="5368098"/>
          </a:xfrm>
          <a:custGeom>
            <a:avLst/>
            <a:gdLst/>
            <a:ahLst/>
            <a:cxnLst/>
            <a:rect l="l" t="t" r="r" b="b"/>
            <a:pathLst>
              <a:path w="11301259" h="5368098">
                <a:moveTo>
                  <a:pt x="0" y="0"/>
                </a:moveTo>
                <a:lnTo>
                  <a:pt x="11301258" y="0"/>
                </a:lnTo>
                <a:lnTo>
                  <a:pt x="11301258" y="5368098"/>
                </a:lnTo>
                <a:lnTo>
                  <a:pt x="0" y="5368098"/>
                </a:lnTo>
                <a:lnTo>
                  <a:pt x="0" y="0"/>
                </a:lnTo>
                <a:close/>
              </a:path>
            </a:pathLst>
          </a:custGeom>
          <a:blipFill>
            <a:blip r:embed="rId5"/>
            <a:stretch>
              <a:fillRect/>
            </a:stretch>
          </a:blipFill>
        </p:spPr>
      </p:sp>
      <p:sp>
        <p:nvSpPr>
          <p:cNvPr id="5" name="TextBox 5"/>
          <p:cNvSpPr txBox="1"/>
          <p:nvPr/>
        </p:nvSpPr>
        <p:spPr>
          <a:xfrm>
            <a:off x="0" y="3811"/>
            <a:ext cx="18288000" cy="523874"/>
          </a:xfrm>
          <a:prstGeom prst="rect">
            <a:avLst/>
          </a:prstGeom>
        </p:spPr>
        <p:txBody>
          <a:bodyPr lIns="0" tIns="0" rIns="0" bIns="0" rtlCol="0" anchor="t">
            <a:spAutoFit/>
          </a:bodyPr>
          <a:lstStyle/>
          <a:p>
            <a:pPr algn="ctr">
              <a:lnSpc>
                <a:spcPts val="4200"/>
              </a:lnSpc>
            </a:pPr>
            <a:r>
              <a:rPr lang="en-US" sz="3000" b="1">
                <a:solidFill>
                  <a:srgbClr val="1D0E62"/>
                </a:solidFill>
                <a:latin typeface="Lato Bold"/>
                <a:ea typeface="Lato Bold"/>
                <a:cs typeface="Lato Bold"/>
                <a:sym typeface="Lato Bold"/>
              </a:rPr>
              <a:t>Q7.Calculate the return rate per category or product, and spotlight items with the highest returns</a:t>
            </a:r>
          </a:p>
        </p:txBody>
      </p:sp>
      <p:sp>
        <p:nvSpPr>
          <p:cNvPr id="6" name="TextBox 6"/>
          <p:cNvSpPr txBox="1"/>
          <p:nvPr/>
        </p:nvSpPr>
        <p:spPr>
          <a:xfrm>
            <a:off x="595647" y="952500"/>
            <a:ext cx="2188959" cy="738506"/>
          </a:xfrm>
          <a:prstGeom prst="rect">
            <a:avLst/>
          </a:prstGeom>
        </p:spPr>
        <p:txBody>
          <a:bodyPr lIns="0" tIns="0" rIns="0" bIns="0" rtlCol="0" anchor="t">
            <a:spAutoFit/>
          </a:bodyPr>
          <a:lstStyle/>
          <a:p>
            <a:pPr algn="ctr">
              <a:lnSpc>
                <a:spcPts val="6019"/>
              </a:lnSpc>
              <a:spcBef>
                <a:spcPct val="0"/>
              </a:spcBef>
            </a:pPr>
            <a:r>
              <a:rPr lang="en-US" sz="4299">
                <a:solidFill>
                  <a:srgbClr val="1D0E62"/>
                </a:solidFill>
                <a:latin typeface="EB Garamond"/>
                <a:ea typeface="EB Garamond"/>
                <a:cs typeface="EB Garamond"/>
                <a:sym typeface="EB Garamond"/>
              </a:rPr>
              <a:t>Query</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7AD">
                <a:alpha val="100000"/>
              </a:srgbClr>
            </a:gs>
            <a:gs pos="100000">
              <a:srgbClr val="FFA9F9">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149481" y="1028700"/>
            <a:ext cx="3157491" cy="889838"/>
          </a:xfrm>
          <a:custGeom>
            <a:avLst/>
            <a:gdLst/>
            <a:ahLst/>
            <a:cxnLst/>
            <a:rect l="l" t="t" r="r" b="b"/>
            <a:pathLst>
              <a:path w="3157491" h="889838">
                <a:moveTo>
                  <a:pt x="0" y="0"/>
                </a:moveTo>
                <a:lnTo>
                  <a:pt x="3157491" y="0"/>
                </a:lnTo>
                <a:lnTo>
                  <a:pt x="3157491" y="889838"/>
                </a:lnTo>
                <a:lnTo>
                  <a:pt x="0" y="88983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363997" y="2151356"/>
            <a:ext cx="17560005" cy="6914252"/>
          </a:xfrm>
          <a:custGeom>
            <a:avLst/>
            <a:gdLst/>
            <a:ahLst/>
            <a:cxnLst/>
            <a:rect l="l" t="t" r="r" b="b"/>
            <a:pathLst>
              <a:path w="17560005" h="6914252">
                <a:moveTo>
                  <a:pt x="0" y="0"/>
                </a:moveTo>
                <a:lnTo>
                  <a:pt x="17560006" y="0"/>
                </a:lnTo>
                <a:lnTo>
                  <a:pt x="17560006" y="6914252"/>
                </a:lnTo>
                <a:lnTo>
                  <a:pt x="0" y="6914252"/>
                </a:lnTo>
                <a:lnTo>
                  <a:pt x="0" y="0"/>
                </a:lnTo>
                <a:close/>
              </a:path>
            </a:pathLst>
          </a:custGeom>
          <a:blipFill>
            <a:blip r:embed="rId4"/>
            <a:stretch>
              <a:fillRect/>
            </a:stretch>
          </a:blipFill>
        </p:spPr>
      </p:sp>
      <p:sp>
        <p:nvSpPr>
          <p:cNvPr id="4" name="TextBox 4"/>
          <p:cNvSpPr txBox="1"/>
          <p:nvPr/>
        </p:nvSpPr>
        <p:spPr>
          <a:xfrm>
            <a:off x="0" y="3811"/>
            <a:ext cx="18288000" cy="523874"/>
          </a:xfrm>
          <a:prstGeom prst="rect">
            <a:avLst/>
          </a:prstGeom>
        </p:spPr>
        <p:txBody>
          <a:bodyPr lIns="0" tIns="0" rIns="0" bIns="0" rtlCol="0" anchor="t">
            <a:spAutoFit/>
          </a:bodyPr>
          <a:lstStyle/>
          <a:p>
            <a:pPr algn="ctr">
              <a:lnSpc>
                <a:spcPts val="4200"/>
              </a:lnSpc>
            </a:pPr>
            <a:r>
              <a:rPr lang="en-US" sz="3000" b="1">
                <a:solidFill>
                  <a:srgbClr val="1D0E62"/>
                </a:solidFill>
                <a:latin typeface="Lato Bold"/>
                <a:ea typeface="Lato Bold"/>
                <a:cs typeface="Lato Bold"/>
                <a:sym typeface="Lato Bold"/>
              </a:rPr>
              <a:t>Q8.Detect monthly or quarterly sales peaks and troughs—identify key seasonal patterns.</a:t>
            </a:r>
          </a:p>
        </p:txBody>
      </p:sp>
      <p:sp>
        <p:nvSpPr>
          <p:cNvPr id="5" name="TextBox 5"/>
          <p:cNvSpPr txBox="1"/>
          <p:nvPr/>
        </p:nvSpPr>
        <p:spPr>
          <a:xfrm>
            <a:off x="595647" y="952500"/>
            <a:ext cx="2188959" cy="738506"/>
          </a:xfrm>
          <a:prstGeom prst="rect">
            <a:avLst/>
          </a:prstGeom>
        </p:spPr>
        <p:txBody>
          <a:bodyPr lIns="0" tIns="0" rIns="0" bIns="0" rtlCol="0" anchor="t">
            <a:spAutoFit/>
          </a:bodyPr>
          <a:lstStyle/>
          <a:p>
            <a:pPr algn="ctr">
              <a:lnSpc>
                <a:spcPts val="6019"/>
              </a:lnSpc>
              <a:spcBef>
                <a:spcPct val="0"/>
              </a:spcBef>
            </a:pPr>
            <a:r>
              <a:rPr lang="en-US" sz="4299">
                <a:solidFill>
                  <a:srgbClr val="1D0E62"/>
                </a:solidFill>
                <a:latin typeface="EB Garamond"/>
                <a:ea typeface="EB Garamond"/>
                <a:cs typeface="EB Garamond"/>
                <a:sym typeface="EB Garamond"/>
              </a:rPr>
              <a:t>Query</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7AD">
                <a:alpha val="100000"/>
              </a:srgbClr>
            </a:gs>
            <a:gs pos="100000">
              <a:srgbClr val="FFA9F9">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149481" y="1028700"/>
            <a:ext cx="3157491" cy="889838"/>
          </a:xfrm>
          <a:custGeom>
            <a:avLst/>
            <a:gdLst/>
            <a:ahLst/>
            <a:cxnLst/>
            <a:rect l="l" t="t" r="r" b="b"/>
            <a:pathLst>
              <a:path w="3157491" h="889838">
                <a:moveTo>
                  <a:pt x="0" y="0"/>
                </a:moveTo>
                <a:lnTo>
                  <a:pt x="3157491" y="0"/>
                </a:lnTo>
                <a:lnTo>
                  <a:pt x="3157491" y="889838"/>
                </a:lnTo>
                <a:lnTo>
                  <a:pt x="0" y="88983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3493371" y="582357"/>
            <a:ext cx="13765929" cy="7571261"/>
          </a:xfrm>
          <a:custGeom>
            <a:avLst/>
            <a:gdLst/>
            <a:ahLst/>
            <a:cxnLst/>
            <a:rect l="l" t="t" r="r" b="b"/>
            <a:pathLst>
              <a:path w="13765929" h="7571261">
                <a:moveTo>
                  <a:pt x="0" y="0"/>
                </a:moveTo>
                <a:lnTo>
                  <a:pt x="13765929" y="0"/>
                </a:lnTo>
                <a:lnTo>
                  <a:pt x="13765929" y="7571262"/>
                </a:lnTo>
                <a:lnTo>
                  <a:pt x="0" y="7571262"/>
                </a:lnTo>
                <a:lnTo>
                  <a:pt x="0" y="0"/>
                </a:lnTo>
                <a:close/>
              </a:path>
            </a:pathLst>
          </a:custGeom>
          <a:blipFill>
            <a:blip r:embed="rId4"/>
            <a:stretch>
              <a:fillRect/>
            </a:stretch>
          </a:blipFill>
        </p:spPr>
      </p:sp>
      <p:sp>
        <p:nvSpPr>
          <p:cNvPr id="4" name="Freeform 4"/>
          <p:cNvSpPr/>
          <p:nvPr/>
        </p:nvSpPr>
        <p:spPr>
          <a:xfrm>
            <a:off x="3493371" y="8267919"/>
            <a:ext cx="10861532" cy="1837355"/>
          </a:xfrm>
          <a:custGeom>
            <a:avLst/>
            <a:gdLst/>
            <a:ahLst/>
            <a:cxnLst/>
            <a:rect l="l" t="t" r="r" b="b"/>
            <a:pathLst>
              <a:path w="10861532" h="1837355">
                <a:moveTo>
                  <a:pt x="0" y="0"/>
                </a:moveTo>
                <a:lnTo>
                  <a:pt x="10861532" y="0"/>
                </a:lnTo>
                <a:lnTo>
                  <a:pt x="10861532" y="1837355"/>
                </a:lnTo>
                <a:lnTo>
                  <a:pt x="0" y="1837355"/>
                </a:lnTo>
                <a:lnTo>
                  <a:pt x="0" y="0"/>
                </a:lnTo>
                <a:close/>
              </a:path>
            </a:pathLst>
          </a:custGeom>
          <a:blipFill>
            <a:blip r:embed="rId5"/>
            <a:stretch>
              <a:fillRect/>
            </a:stretch>
          </a:blipFill>
        </p:spPr>
      </p:sp>
      <p:sp>
        <p:nvSpPr>
          <p:cNvPr id="5" name="TextBox 5"/>
          <p:cNvSpPr txBox="1"/>
          <p:nvPr/>
        </p:nvSpPr>
        <p:spPr>
          <a:xfrm>
            <a:off x="0" y="3811"/>
            <a:ext cx="18288000" cy="490854"/>
          </a:xfrm>
          <a:prstGeom prst="rect">
            <a:avLst/>
          </a:prstGeom>
        </p:spPr>
        <p:txBody>
          <a:bodyPr lIns="0" tIns="0" rIns="0" bIns="0" rtlCol="0" anchor="t">
            <a:spAutoFit/>
          </a:bodyPr>
          <a:lstStyle/>
          <a:p>
            <a:pPr algn="ctr">
              <a:lnSpc>
                <a:spcPts val="3920"/>
              </a:lnSpc>
            </a:pPr>
            <a:r>
              <a:rPr lang="en-US" sz="2800" b="1">
                <a:solidFill>
                  <a:srgbClr val="1D0E62"/>
                </a:solidFill>
                <a:latin typeface="Lato Bold"/>
                <a:ea typeface="Lato Bold"/>
                <a:cs typeface="Lato Bold"/>
                <a:sym typeface="Lato Bold"/>
              </a:rPr>
              <a:t>Q9.Determine revenue contribution from new customers versus repeat purchasers and assess changes over time.</a:t>
            </a:r>
          </a:p>
        </p:txBody>
      </p:sp>
      <p:sp>
        <p:nvSpPr>
          <p:cNvPr id="6" name="TextBox 6"/>
          <p:cNvSpPr txBox="1"/>
          <p:nvPr/>
        </p:nvSpPr>
        <p:spPr>
          <a:xfrm>
            <a:off x="595647" y="952500"/>
            <a:ext cx="2188959" cy="738506"/>
          </a:xfrm>
          <a:prstGeom prst="rect">
            <a:avLst/>
          </a:prstGeom>
        </p:spPr>
        <p:txBody>
          <a:bodyPr lIns="0" tIns="0" rIns="0" bIns="0" rtlCol="0" anchor="t">
            <a:spAutoFit/>
          </a:bodyPr>
          <a:lstStyle/>
          <a:p>
            <a:pPr algn="ctr">
              <a:lnSpc>
                <a:spcPts val="6019"/>
              </a:lnSpc>
              <a:spcBef>
                <a:spcPct val="0"/>
              </a:spcBef>
            </a:pPr>
            <a:r>
              <a:rPr lang="en-US" sz="4299">
                <a:solidFill>
                  <a:srgbClr val="1D0E62"/>
                </a:solidFill>
                <a:latin typeface="EB Garamond"/>
                <a:ea typeface="EB Garamond"/>
                <a:cs typeface="EB Garamond"/>
                <a:sym typeface="EB Garamond"/>
              </a:rPr>
              <a:t>Query</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7AD">
                <a:alpha val="100000"/>
              </a:srgbClr>
            </a:gs>
            <a:gs pos="100000">
              <a:srgbClr val="FFA9F9">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13029023" y="1565229"/>
            <a:ext cx="5208836" cy="8721771"/>
          </a:xfrm>
          <a:custGeom>
            <a:avLst/>
            <a:gdLst/>
            <a:ahLst/>
            <a:cxnLst/>
            <a:rect l="l" t="t" r="r" b="b"/>
            <a:pathLst>
              <a:path w="5208836" h="8721771">
                <a:moveTo>
                  <a:pt x="0" y="0"/>
                </a:moveTo>
                <a:lnTo>
                  <a:pt x="5208835" y="0"/>
                </a:lnTo>
                <a:lnTo>
                  <a:pt x="5208835" y="8721771"/>
                </a:lnTo>
                <a:lnTo>
                  <a:pt x="0" y="872177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231554" y="272447"/>
            <a:ext cx="5958334" cy="1679167"/>
          </a:xfrm>
          <a:custGeom>
            <a:avLst/>
            <a:gdLst/>
            <a:ahLst/>
            <a:cxnLst/>
            <a:rect l="l" t="t" r="r" b="b"/>
            <a:pathLst>
              <a:path w="5958334" h="1679167">
                <a:moveTo>
                  <a:pt x="0" y="0"/>
                </a:moveTo>
                <a:lnTo>
                  <a:pt x="5958334" y="0"/>
                </a:lnTo>
                <a:lnTo>
                  <a:pt x="5958334" y="1679167"/>
                </a:lnTo>
                <a:lnTo>
                  <a:pt x="0" y="167916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1602072" y="537527"/>
            <a:ext cx="2747367" cy="887095"/>
          </a:xfrm>
          <a:prstGeom prst="rect">
            <a:avLst/>
          </a:prstGeom>
        </p:spPr>
        <p:txBody>
          <a:bodyPr lIns="0" tIns="0" rIns="0" bIns="0" rtlCol="0" anchor="t">
            <a:spAutoFit/>
          </a:bodyPr>
          <a:lstStyle/>
          <a:p>
            <a:pPr algn="ctr">
              <a:lnSpc>
                <a:spcPts val="7279"/>
              </a:lnSpc>
            </a:pPr>
            <a:r>
              <a:rPr lang="en-US" sz="5199" b="1">
                <a:solidFill>
                  <a:srgbClr val="1D0E62"/>
                </a:solidFill>
                <a:latin typeface="Lato Bold"/>
                <a:ea typeface="Lato Bold"/>
                <a:cs typeface="Lato Bold"/>
                <a:sym typeface="Lato Bold"/>
              </a:rPr>
              <a:t>PHASE-2</a:t>
            </a:r>
          </a:p>
        </p:txBody>
      </p:sp>
      <p:sp>
        <p:nvSpPr>
          <p:cNvPr id="5" name="TextBox 5"/>
          <p:cNvSpPr txBox="1"/>
          <p:nvPr/>
        </p:nvSpPr>
        <p:spPr>
          <a:xfrm>
            <a:off x="609429" y="3034912"/>
            <a:ext cx="9032488" cy="870586"/>
          </a:xfrm>
          <a:prstGeom prst="rect">
            <a:avLst/>
          </a:prstGeom>
        </p:spPr>
        <p:txBody>
          <a:bodyPr lIns="0" tIns="0" rIns="0" bIns="0" rtlCol="0" anchor="t">
            <a:spAutoFit/>
          </a:bodyPr>
          <a:lstStyle/>
          <a:p>
            <a:pPr algn="l">
              <a:lnSpc>
                <a:spcPts val="7139"/>
              </a:lnSpc>
            </a:pPr>
            <a:r>
              <a:rPr lang="en-US" sz="5099">
                <a:solidFill>
                  <a:srgbClr val="004AAD"/>
                </a:solidFill>
                <a:latin typeface="EB Garamond"/>
                <a:ea typeface="EB Garamond"/>
                <a:cs typeface="EB Garamond"/>
                <a:sym typeface="EB Garamond"/>
              </a:rPr>
              <a:t>Dashboard Structure:</a:t>
            </a:r>
          </a:p>
        </p:txBody>
      </p:sp>
      <p:sp>
        <p:nvSpPr>
          <p:cNvPr id="6" name="TextBox 6"/>
          <p:cNvSpPr txBox="1"/>
          <p:nvPr/>
        </p:nvSpPr>
        <p:spPr>
          <a:xfrm>
            <a:off x="3863185" y="1837314"/>
            <a:ext cx="9032488" cy="1019177"/>
          </a:xfrm>
          <a:prstGeom prst="rect">
            <a:avLst/>
          </a:prstGeom>
        </p:spPr>
        <p:txBody>
          <a:bodyPr lIns="0" tIns="0" rIns="0" bIns="0" rtlCol="0" anchor="t">
            <a:spAutoFit/>
          </a:bodyPr>
          <a:lstStyle/>
          <a:p>
            <a:pPr algn="l">
              <a:lnSpc>
                <a:spcPts val="8399"/>
              </a:lnSpc>
            </a:pPr>
            <a:r>
              <a:rPr lang="en-US" sz="5999" b="1">
                <a:solidFill>
                  <a:srgbClr val="1D0E62"/>
                </a:solidFill>
                <a:latin typeface="EB Garamond Semi-Bold"/>
                <a:ea typeface="EB Garamond Semi-Bold"/>
                <a:cs typeface="EB Garamond Semi-Bold"/>
                <a:sym typeface="EB Garamond Semi-Bold"/>
              </a:rPr>
              <a:t>Power BI</a:t>
            </a:r>
          </a:p>
        </p:txBody>
      </p:sp>
      <p:sp>
        <p:nvSpPr>
          <p:cNvPr id="7" name="TextBox 7"/>
          <p:cNvSpPr txBox="1"/>
          <p:nvPr/>
        </p:nvSpPr>
        <p:spPr>
          <a:xfrm>
            <a:off x="609429" y="4086473"/>
            <a:ext cx="12286244" cy="4490086"/>
          </a:xfrm>
          <a:prstGeom prst="rect">
            <a:avLst/>
          </a:prstGeom>
        </p:spPr>
        <p:txBody>
          <a:bodyPr lIns="0" tIns="0" rIns="0" bIns="0" rtlCol="0" anchor="t">
            <a:spAutoFit/>
          </a:bodyPr>
          <a:lstStyle/>
          <a:p>
            <a:pPr algn="l">
              <a:lnSpc>
                <a:spcPts val="7139"/>
              </a:lnSpc>
            </a:pPr>
            <a:r>
              <a:rPr lang="en-US" sz="5099">
                <a:solidFill>
                  <a:srgbClr val="000000"/>
                </a:solidFill>
                <a:latin typeface="EB Garamond"/>
                <a:ea typeface="EB Garamond"/>
                <a:cs typeface="EB Garamond"/>
                <a:sym typeface="EB Garamond"/>
              </a:rPr>
              <a:t>1. Revenue &amp; Growth</a:t>
            </a:r>
          </a:p>
          <a:p>
            <a:pPr algn="l">
              <a:lnSpc>
                <a:spcPts val="7139"/>
              </a:lnSpc>
            </a:pPr>
            <a:r>
              <a:rPr lang="en-US" sz="5099">
                <a:solidFill>
                  <a:srgbClr val="000000"/>
                </a:solidFill>
                <a:latin typeface="EB Garamond"/>
                <a:ea typeface="EB Garamond"/>
                <a:cs typeface="EB Garamond"/>
                <a:sym typeface="EB Garamond"/>
              </a:rPr>
              <a:t>2. Product &amp; Category Insights</a:t>
            </a:r>
          </a:p>
          <a:p>
            <a:pPr algn="l">
              <a:lnSpc>
                <a:spcPts val="7139"/>
              </a:lnSpc>
            </a:pPr>
            <a:r>
              <a:rPr lang="en-US" sz="5099">
                <a:solidFill>
                  <a:srgbClr val="000000"/>
                </a:solidFill>
                <a:latin typeface="EB Garamond"/>
                <a:ea typeface="EB Garamond"/>
                <a:cs typeface="EB Garamond"/>
                <a:sym typeface="EB Garamond"/>
              </a:rPr>
              <a:t>3. Customer Analytics</a:t>
            </a:r>
          </a:p>
          <a:p>
            <a:pPr algn="l">
              <a:lnSpc>
                <a:spcPts val="7139"/>
              </a:lnSpc>
            </a:pPr>
            <a:r>
              <a:rPr lang="en-US" sz="5099">
                <a:solidFill>
                  <a:srgbClr val="000000"/>
                </a:solidFill>
                <a:latin typeface="EB Garamond"/>
                <a:ea typeface="EB Garamond"/>
                <a:cs typeface="EB Garamond"/>
                <a:sym typeface="EB Garamond"/>
              </a:rPr>
              <a:t>4. Regional Performance</a:t>
            </a:r>
          </a:p>
          <a:p>
            <a:pPr algn="l">
              <a:lnSpc>
                <a:spcPts val="7139"/>
              </a:lnSpc>
            </a:pPr>
            <a:r>
              <a:rPr lang="en-US" sz="5099">
                <a:solidFill>
                  <a:srgbClr val="000000"/>
                </a:solidFill>
                <a:latin typeface="EB Garamond"/>
                <a:ea typeface="EB Garamond"/>
                <a:cs typeface="EB Garamond"/>
                <a:sym typeface="EB Garamond"/>
              </a:rPr>
              <a:t>5. Seasonality &amp; Channels</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7AD">
                <a:alpha val="100000"/>
              </a:srgbClr>
            </a:gs>
            <a:gs pos="100000">
              <a:srgbClr val="FFA9F9">
                <a:alpha val="100000"/>
              </a:srgbClr>
            </a:gs>
          </a:gsLst>
          <a:lin ang="0"/>
        </a:gradFill>
        <a:effectLst/>
      </p:bgPr>
    </p:bg>
    <p:spTree>
      <p:nvGrpSpPr>
        <p:cNvPr id="1" name=""/>
        <p:cNvGrpSpPr/>
        <p:nvPr/>
      </p:nvGrpSpPr>
      <p:grpSpPr>
        <a:xfrm>
          <a:off x="0" y="0"/>
          <a:ext cx="0" cy="0"/>
          <a:chOff x="0" y="0"/>
          <a:chExt cx="0" cy="0"/>
        </a:xfrm>
      </p:grpSpPr>
      <p:sp>
        <p:nvSpPr>
          <p:cNvPr id="3" name="Freeform 3"/>
          <p:cNvSpPr/>
          <p:nvPr/>
        </p:nvSpPr>
        <p:spPr>
          <a:xfrm>
            <a:off x="0" y="1028700"/>
            <a:ext cx="18288000" cy="9258300"/>
          </a:xfrm>
          <a:custGeom>
            <a:avLst/>
            <a:gdLst/>
            <a:ahLst/>
            <a:cxnLst/>
            <a:rect l="l" t="t" r="r" b="b"/>
            <a:pathLst>
              <a:path w="17019697" h="9258300">
                <a:moveTo>
                  <a:pt x="0" y="0"/>
                </a:moveTo>
                <a:lnTo>
                  <a:pt x="17019697" y="0"/>
                </a:lnTo>
                <a:lnTo>
                  <a:pt x="17019697" y="9258300"/>
                </a:lnTo>
                <a:lnTo>
                  <a:pt x="0" y="9258300"/>
                </a:lnTo>
                <a:lnTo>
                  <a:pt x="0" y="0"/>
                </a:lnTo>
                <a:close/>
              </a:path>
            </a:pathLst>
          </a:custGeom>
          <a:blipFill>
            <a:blip r:embed="rId2"/>
            <a:stretch>
              <a:fillRect t="-1587" b="-1587"/>
            </a:stretch>
          </a:blipFill>
        </p:spPr>
      </p:sp>
      <p:sp>
        <p:nvSpPr>
          <p:cNvPr id="4" name="TextBox 4"/>
          <p:cNvSpPr txBox="1"/>
          <p:nvPr/>
        </p:nvSpPr>
        <p:spPr>
          <a:xfrm>
            <a:off x="-888124" y="71759"/>
            <a:ext cx="10108324" cy="728341"/>
          </a:xfrm>
          <a:prstGeom prst="rect">
            <a:avLst/>
          </a:prstGeom>
        </p:spPr>
        <p:txBody>
          <a:bodyPr wrap="square" lIns="0" tIns="0" rIns="0" bIns="0" rtlCol="0" anchor="t">
            <a:spAutoFit/>
          </a:bodyPr>
          <a:lstStyle/>
          <a:p>
            <a:pPr algn="ctr">
              <a:lnSpc>
                <a:spcPts val="5599"/>
              </a:lnSpc>
              <a:spcBef>
                <a:spcPct val="0"/>
              </a:spcBef>
            </a:pPr>
            <a:r>
              <a:rPr lang="en-US" sz="5400" dirty="0">
                <a:solidFill>
                  <a:schemeClr val="accent6">
                    <a:lumMod val="75000"/>
                  </a:schemeClr>
                </a:solidFill>
                <a:latin typeface="EB Garamond"/>
                <a:ea typeface="EB Garamond"/>
                <a:cs typeface="EB Garamond"/>
                <a:sym typeface="EB Garamond"/>
              </a:rPr>
              <a:t>Revenue &amp; Growth Dashboard</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rotWithShape="1">
          <a:gsLst>
            <a:gs pos="0">
              <a:srgbClr val="CDFFD8">
                <a:alpha val="100000"/>
              </a:srgbClr>
            </a:gs>
            <a:gs pos="100000">
              <a:srgbClr val="94B9FF">
                <a:alpha val="100000"/>
              </a:srgbClr>
            </a:gs>
          </a:gsLst>
          <a:lin ang="0"/>
        </a:gradFill>
        <a:effectLst/>
      </p:bgPr>
    </p:bg>
    <p:spTree>
      <p:nvGrpSpPr>
        <p:cNvPr id="1" name=""/>
        <p:cNvGrpSpPr/>
        <p:nvPr/>
      </p:nvGrpSpPr>
      <p:grpSpPr>
        <a:xfrm>
          <a:off x="0" y="0"/>
          <a:ext cx="0" cy="0"/>
          <a:chOff x="0" y="0"/>
          <a:chExt cx="0" cy="0"/>
        </a:xfrm>
      </p:grpSpPr>
      <p:sp>
        <p:nvSpPr>
          <p:cNvPr id="2" name="TextBox 2"/>
          <p:cNvSpPr txBox="1"/>
          <p:nvPr/>
        </p:nvSpPr>
        <p:spPr>
          <a:xfrm>
            <a:off x="-285750" y="578645"/>
            <a:ext cx="5789743" cy="662939"/>
          </a:xfrm>
          <a:prstGeom prst="rect">
            <a:avLst/>
          </a:prstGeom>
        </p:spPr>
        <p:txBody>
          <a:bodyPr lIns="0" tIns="0" rIns="0" bIns="0" rtlCol="0" anchor="t">
            <a:spAutoFit/>
          </a:bodyPr>
          <a:lstStyle/>
          <a:p>
            <a:pPr algn="ctr">
              <a:lnSpc>
                <a:spcPts val="5460"/>
              </a:lnSpc>
            </a:pPr>
            <a:r>
              <a:rPr lang="en-US" sz="3900">
                <a:solidFill>
                  <a:srgbClr val="8C52FF"/>
                </a:solidFill>
                <a:latin typeface="Lato"/>
                <a:ea typeface="Lato"/>
                <a:cs typeface="Lato"/>
                <a:sym typeface="Lato"/>
              </a:rPr>
              <a:t>📊Overall Performance:</a:t>
            </a:r>
          </a:p>
        </p:txBody>
      </p:sp>
      <p:sp>
        <p:nvSpPr>
          <p:cNvPr id="3" name="TextBox 3"/>
          <p:cNvSpPr txBox="1"/>
          <p:nvPr/>
        </p:nvSpPr>
        <p:spPr>
          <a:xfrm>
            <a:off x="-190500" y="1298735"/>
            <a:ext cx="8253362" cy="4037647"/>
          </a:xfrm>
          <a:prstGeom prst="rect">
            <a:avLst/>
          </a:prstGeom>
        </p:spPr>
        <p:txBody>
          <a:bodyPr lIns="0" tIns="0" rIns="0" bIns="0" rtlCol="0" anchor="t">
            <a:spAutoFit/>
          </a:bodyPr>
          <a:lstStyle/>
          <a:p>
            <a:pPr marL="539761" lvl="1" indent="-269880" algn="l">
              <a:lnSpc>
                <a:spcPts val="3500"/>
              </a:lnSpc>
              <a:buFont typeface="Arial"/>
              <a:buChar char="•"/>
            </a:pPr>
            <a:r>
              <a:rPr lang="en-US" sz="2500" b="1">
                <a:solidFill>
                  <a:srgbClr val="FF6068"/>
                </a:solidFill>
                <a:latin typeface="Lato Bold"/>
                <a:ea typeface="Lato Bold"/>
                <a:cs typeface="Lato Bold"/>
                <a:sym typeface="Lato Bold"/>
              </a:rPr>
              <a:t>Total Revenue</a:t>
            </a:r>
            <a:r>
              <a:rPr lang="en-US" sz="2500">
                <a:solidFill>
                  <a:srgbClr val="FF6068"/>
                </a:solidFill>
                <a:latin typeface="Lato"/>
                <a:ea typeface="Lato"/>
                <a:cs typeface="Lato"/>
                <a:sym typeface="Lato"/>
              </a:rPr>
              <a:t>:</a:t>
            </a:r>
            <a:r>
              <a:rPr lang="en-US" sz="2500">
                <a:solidFill>
                  <a:srgbClr val="1D0E62"/>
                </a:solidFill>
                <a:latin typeface="Lato"/>
                <a:ea typeface="Lato"/>
                <a:cs typeface="Lato"/>
                <a:sym typeface="Lato"/>
              </a:rPr>
              <a:t> </a:t>
            </a:r>
            <a:r>
              <a:rPr lang="en-US" sz="2500" b="1">
                <a:solidFill>
                  <a:srgbClr val="1800AD"/>
                </a:solidFill>
                <a:latin typeface="Lato Bold"/>
                <a:ea typeface="Lato Bold"/>
                <a:cs typeface="Lato Bold"/>
                <a:sym typeface="Lato Bold"/>
              </a:rPr>
              <a:t>$24.60M</a:t>
            </a:r>
            <a:r>
              <a:rPr lang="en-US" sz="2500">
                <a:solidFill>
                  <a:srgbClr val="1D0E62"/>
                </a:solidFill>
                <a:latin typeface="Lato"/>
                <a:ea typeface="Lato"/>
                <a:cs typeface="Lato"/>
                <a:sym typeface="Lato"/>
              </a:rPr>
              <a:t> across the analyzed period, reflecting strong business growth.</a:t>
            </a:r>
          </a:p>
          <a:p>
            <a:pPr marL="539761" lvl="1" indent="-269880" algn="l">
              <a:lnSpc>
                <a:spcPts val="3500"/>
              </a:lnSpc>
              <a:buFont typeface="Arial"/>
              <a:buChar char="•"/>
            </a:pPr>
            <a:r>
              <a:rPr lang="en-US" sz="2500" b="1">
                <a:solidFill>
                  <a:srgbClr val="FF6068"/>
                </a:solidFill>
                <a:latin typeface="Lato Bold"/>
                <a:ea typeface="Lato Bold"/>
                <a:cs typeface="Lato Bold"/>
                <a:sym typeface="Lato Bold"/>
              </a:rPr>
              <a:t>Average Order Value</a:t>
            </a:r>
            <a:r>
              <a:rPr lang="en-US" sz="2500">
                <a:solidFill>
                  <a:srgbClr val="FF6068"/>
                </a:solidFill>
                <a:latin typeface="Lato"/>
                <a:ea typeface="Lato"/>
                <a:cs typeface="Lato"/>
                <a:sym typeface="Lato"/>
              </a:rPr>
              <a:t>:</a:t>
            </a:r>
            <a:r>
              <a:rPr lang="en-US" sz="2500">
                <a:solidFill>
                  <a:srgbClr val="1D0E62"/>
                </a:solidFill>
                <a:latin typeface="Lato"/>
                <a:ea typeface="Lato"/>
                <a:cs typeface="Lato"/>
                <a:sym typeface="Lato"/>
              </a:rPr>
              <a:t> </a:t>
            </a:r>
            <a:r>
              <a:rPr lang="en-US" sz="2500" b="1">
                <a:solidFill>
                  <a:srgbClr val="004AAD"/>
                </a:solidFill>
                <a:latin typeface="Lato Bold"/>
                <a:ea typeface="Lato Bold"/>
                <a:cs typeface="Lato Bold"/>
                <a:sym typeface="Lato Bold"/>
              </a:rPr>
              <a:t>$977.69</a:t>
            </a:r>
            <a:r>
              <a:rPr lang="en-US" sz="2500">
                <a:solidFill>
                  <a:srgbClr val="1D0E62"/>
                </a:solidFill>
                <a:latin typeface="Lato"/>
                <a:ea typeface="Lato"/>
                <a:cs typeface="Lato"/>
                <a:sym typeface="Lato"/>
              </a:rPr>
              <a:t>, indicating customers make high-value purchases.</a:t>
            </a:r>
          </a:p>
          <a:p>
            <a:pPr marL="539761" lvl="1" indent="-269880" algn="l">
              <a:lnSpc>
                <a:spcPts val="3500"/>
              </a:lnSpc>
              <a:buFont typeface="Arial"/>
              <a:buChar char="•"/>
            </a:pPr>
            <a:r>
              <a:rPr lang="en-US" sz="2500" b="1">
                <a:solidFill>
                  <a:srgbClr val="FF6068"/>
                </a:solidFill>
                <a:latin typeface="Lato Bold"/>
                <a:ea typeface="Lato Bold"/>
                <a:cs typeface="Lato Bold"/>
                <a:sym typeface="Lato Bold"/>
              </a:rPr>
              <a:t>Total Orders</a:t>
            </a:r>
            <a:r>
              <a:rPr lang="en-US" sz="2500">
                <a:solidFill>
                  <a:srgbClr val="FF6068"/>
                </a:solidFill>
                <a:latin typeface="Lato"/>
                <a:ea typeface="Lato"/>
                <a:cs typeface="Lato"/>
                <a:sym typeface="Lato"/>
              </a:rPr>
              <a:t>:</a:t>
            </a:r>
            <a:r>
              <a:rPr lang="en-US" sz="2500">
                <a:solidFill>
                  <a:srgbClr val="1D0E62"/>
                </a:solidFill>
                <a:latin typeface="Lato"/>
                <a:ea typeface="Lato"/>
                <a:cs typeface="Lato"/>
                <a:sym typeface="Lato"/>
              </a:rPr>
              <a:t> </a:t>
            </a:r>
            <a:r>
              <a:rPr lang="en-US" sz="2500" b="1">
                <a:solidFill>
                  <a:srgbClr val="1800AD"/>
                </a:solidFill>
                <a:latin typeface="Lato Bold"/>
                <a:ea typeface="Lato Bold"/>
                <a:cs typeface="Lato Bold"/>
                <a:sym typeface="Lato Bold"/>
              </a:rPr>
              <a:t>25K </a:t>
            </a:r>
            <a:r>
              <a:rPr lang="en-US" sz="2500">
                <a:solidFill>
                  <a:srgbClr val="1D0E62"/>
                </a:solidFill>
                <a:latin typeface="Lato"/>
                <a:ea typeface="Lato"/>
                <a:cs typeface="Lato"/>
                <a:sym typeface="Lato"/>
              </a:rPr>
              <a:t>orders placed, showing a healthy sales volume.</a:t>
            </a:r>
          </a:p>
          <a:p>
            <a:pPr marL="539761" lvl="1" indent="-269880" algn="l">
              <a:lnSpc>
                <a:spcPts val="3500"/>
              </a:lnSpc>
              <a:buFont typeface="Arial"/>
              <a:buChar char="•"/>
            </a:pPr>
            <a:r>
              <a:rPr lang="en-US" sz="2500" b="1">
                <a:solidFill>
                  <a:srgbClr val="FF6068"/>
                </a:solidFill>
                <a:latin typeface="Lato Bold"/>
                <a:ea typeface="Lato Bold"/>
                <a:cs typeface="Lato Bold"/>
                <a:sym typeface="Lato Bold"/>
              </a:rPr>
              <a:t>Customers</a:t>
            </a:r>
            <a:r>
              <a:rPr lang="en-US" sz="2500">
                <a:solidFill>
                  <a:srgbClr val="FF6068"/>
                </a:solidFill>
                <a:latin typeface="Lato"/>
                <a:ea typeface="Lato"/>
                <a:cs typeface="Lato"/>
                <a:sym typeface="Lato"/>
              </a:rPr>
              <a:t>:</a:t>
            </a:r>
            <a:r>
              <a:rPr lang="en-US" sz="2500">
                <a:solidFill>
                  <a:srgbClr val="1D0E62"/>
                </a:solidFill>
                <a:latin typeface="Lato"/>
                <a:ea typeface="Lato"/>
                <a:cs typeface="Lato"/>
                <a:sym typeface="Lato"/>
              </a:rPr>
              <a:t> </a:t>
            </a:r>
            <a:r>
              <a:rPr lang="en-US" sz="2500" b="1">
                <a:solidFill>
                  <a:srgbClr val="1800AD"/>
                </a:solidFill>
                <a:latin typeface="Lato Bold"/>
                <a:ea typeface="Lato Bold"/>
                <a:cs typeface="Lato Bold"/>
                <a:sym typeface="Lato Bold"/>
              </a:rPr>
              <a:t>18K </a:t>
            </a:r>
            <a:r>
              <a:rPr lang="en-US" sz="2500">
                <a:solidFill>
                  <a:srgbClr val="1D0E62"/>
                </a:solidFill>
                <a:latin typeface="Lato"/>
                <a:ea typeface="Lato"/>
                <a:cs typeface="Lato"/>
                <a:sym typeface="Lato"/>
              </a:rPr>
              <a:t>unique customers, with orders exceeding customer count — highlighting repeat purchase behavior and customer loyalty.</a:t>
            </a:r>
          </a:p>
          <a:p>
            <a:pPr algn="l">
              <a:lnSpc>
                <a:spcPts val="104"/>
              </a:lnSpc>
            </a:pPr>
            <a:endParaRPr lang="en-US" sz="2500">
              <a:solidFill>
                <a:srgbClr val="1D0E62"/>
              </a:solidFill>
              <a:latin typeface="Lato"/>
              <a:ea typeface="Lato"/>
              <a:cs typeface="Lato"/>
              <a:sym typeface="Lato"/>
            </a:endParaRPr>
          </a:p>
        </p:txBody>
      </p:sp>
      <p:sp>
        <p:nvSpPr>
          <p:cNvPr id="4" name="TextBox 4"/>
          <p:cNvSpPr txBox="1"/>
          <p:nvPr/>
        </p:nvSpPr>
        <p:spPr>
          <a:xfrm>
            <a:off x="5789743" y="539434"/>
            <a:ext cx="10517057" cy="662939"/>
          </a:xfrm>
          <a:prstGeom prst="rect">
            <a:avLst/>
          </a:prstGeom>
        </p:spPr>
        <p:txBody>
          <a:bodyPr wrap="square" lIns="0" tIns="0" rIns="0" bIns="0" rtlCol="0" anchor="t">
            <a:spAutoFit/>
          </a:bodyPr>
          <a:lstStyle/>
          <a:p>
            <a:pPr algn="ctr">
              <a:lnSpc>
                <a:spcPts val="5460"/>
              </a:lnSpc>
            </a:pPr>
            <a:r>
              <a:rPr lang="en-US" sz="3900" dirty="0">
                <a:solidFill>
                  <a:srgbClr val="8C52FF"/>
                </a:solidFill>
                <a:latin typeface="Lato"/>
                <a:ea typeface="Lato"/>
                <a:cs typeface="Lato"/>
                <a:sym typeface="Lato"/>
              </a:rPr>
              <a:t>📈Year-over-Year Growth</a:t>
            </a:r>
          </a:p>
        </p:txBody>
      </p:sp>
      <p:sp>
        <p:nvSpPr>
          <p:cNvPr id="5" name="TextBox 5"/>
          <p:cNvSpPr txBox="1"/>
          <p:nvPr/>
        </p:nvSpPr>
        <p:spPr>
          <a:xfrm>
            <a:off x="8053337" y="1327310"/>
            <a:ext cx="10023125" cy="4037647"/>
          </a:xfrm>
          <a:prstGeom prst="rect">
            <a:avLst/>
          </a:prstGeom>
        </p:spPr>
        <p:txBody>
          <a:bodyPr lIns="0" tIns="0" rIns="0" bIns="0" rtlCol="0" anchor="t">
            <a:spAutoFit/>
          </a:bodyPr>
          <a:lstStyle/>
          <a:p>
            <a:pPr marL="539761" lvl="1" indent="-269880" algn="l">
              <a:lnSpc>
                <a:spcPts val="3500"/>
              </a:lnSpc>
              <a:buFont typeface="Arial"/>
              <a:buChar char="•"/>
            </a:pPr>
            <a:r>
              <a:rPr lang="en-US" sz="2500" b="1" dirty="0">
                <a:solidFill>
                  <a:srgbClr val="FF6068"/>
                </a:solidFill>
                <a:latin typeface="Lato Bold"/>
                <a:ea typeface="Lato Bold"/>
                <a:cs typeface="Lato Bold"/>
                <a:sym typeface="Lato Bold"/>
              </a:rPr>
              <a:t>2015: </a:t>
            </a:r>
            <a:r>
              <a:rPr lang="en-US" sz="2500" b="1" dirty="0">
                <a:solidFill>
                  <a:srgbClr val="004AAD"/>
                </a:solidFill>
                <a:latin typeface="Lato Bold"/>
                <a:ea typeface="Lato Bold"/>
                <a:cs typeface="Lato Bold"/>
                <a:sym typeface="Lato Bold"/>
              </a:rPr>
              <a:t>$6.40M</a:t>
            </a:r>
            <a:r>
              <a:rPr lang="en-US" sz="2500" b="1" dirty="0">
                <a:solidFill>
                  <a:srgbClr val="FF6068"/>
                </a:solidFill>
                <a:latin typeface="Lato Bold"/>
                <a:ea typeface="Lato Bold"/>
                <a:cs typeface="Lato Bold"/>
                <a:sym typeface="Lato Bold"/>
              </a:rPr>
              <a:t> </a:t>
            </a:r>
            <a:r>
              <a:rPr lang="en-US" sz="2500" b="1" dirty="0">
                <a:solidFill>
                  <a:srgbClr val="1D0E62"/>
                </a:solidFill>
                <a:latin typeface="Lato Bold"/>
                <a:ea typeface="Lato Bold"/>
                <a:cs typeface="Lato Bold"/>
                <a:sym typeface="Lato Bold"/>
              </a:rPr>
              <a:t>baseline revenue.</a:t>
            </a:r>
          </a:p>
          <a:p>
            <a:pPr marL="539761" lvl="1" indent="-269880" algn="l">
              <a:lnSpc>
                <a:spcPts val="3500"/>
              </a:lnSpc>
              <a:buFont typeface="Arial"/>
              <a:buChar char="•"/>
            </a:pPr>
            <a:r>
              <a:rPr lang="en-US" sz="2500" b="1" dirty="0">
                <a:solidFill>
                  <a:srgbClr val="FF6068"/>
                </a:solidFill>
                <a:latin typeface="Lato Bold"/>
                <a:ea typeface="Lato Bold"/>
                <a:cs typeface="Lato Bold"/>
                <a:sym typeface="Lato Bold"/>
              </a:rPr>
              <a:t>2016: </a:t>
            </a:r>
            <a:r>
              <a:rPr lang="en-US" sz="2500" b="1" dirty="0">
                <a:solidFill>
                  <a:srgbClr val="004AAD"/>
                </a:solidFill>
                <a:latin typeface="Lato Bold"/>
                <a:ea typeface="Lato Bold"/>
                <a:cs typeface="Lato Bold"/>
                <a:sym typeface="Lato Bold"/>
              </a:rPr>
              <a:t>$9.18M</a:t>
            </a:r>
            <a:r>
              <a:rPr lang="en-US" sz="2500" b="1" dirty="0">
                <a:solidFill>
                  <a:srgbClr val="1D0E62"/>
                </a:solidFill>
                <a:latin typeface="Lato Bold"/>
                <a:ea typeface="Lato Bold"/>
                <a:cs typeface="Lato Bold"/>
                <a:sym typeface="Lato Bold"/>
              </a:rPr>
              <a:t>, showing</a:t>
            </a:r>
            <a:r>
              <a:rPr lang="en-US" sz="2500" b="1" dirty="0">
                <a:solidFill>
                  <a:srgbClr val="FF6068"/>
                </a:solidFill>
                <a:latin typeface="Lato Bold"/>
                <a:ea typeface="Lato Bold"/>
                <a:cs typeface="Lato Bold"/>
                <a:sym typeface="Lato Bold"/>
              </a:rPr>
              <a:t> </a:t>
            </a:r>
            <a:r>
              <a:rPr lang="en-US" sz="2500" b="1" dirty="0">
                <a:solidFill>
                  <a:srgbClr val="004AAD"/>
                </a:solidFill>
                <a:latin typeface="Lato Bold"/>
                <a:ea typeface="Lato Bold"/>
                <a:cs typeface="Lato Bold"/>
                <a:sym typeface="Lato Bold"/>
              </a:rPr>
              <a:t>+43.45% </a:t>
            </a:r>
            <a:r>
              <a:rPr lang="en-US" sz="2500" b="1" dirty="0">
                <a:solidFill>
                  <a:srgbClr val="1D0E62"/>
                </a:solidFill>
                <a:latin typeface="Lato Bold"/>
                <a:ea typeface="Lato Bold"/>
                <a:cs typeface="Lato Bold"/>
                <a:sym typeface="Lato Bold"/>
              </a:rPr>
              <a:t>growth and marking</a:t>
            </a:r>
            <a:r>
              <a:rPr lang="en-US" sz="2500" b="1" dirty="0">
                <a:solidFill>
                  <a:srgbClr val="FF6068"/>
                </a:solidFill>
                <a:latin typeface="Lato Bold"/>
                <a:ea typeface="Lato Bold"/>
                <a:cs typeface="Lato Bold"/>
                <a:sym typeface="Lato Bold"/>
              </a:rPr>
              <a:t> </a:t>
            </a:r>
            <a:r>
              <a:rPr lang="en-US" sz="2500" b="1" dirty="0">
                <a:solidFill>
                  <a:srgbClr val="004AAD"/>
                </a:solidFill>
                <a:latin typeface="Lato Bold"/>
                <a:ea typeface="Lato Bold"/>
                <a:cs typeface="Lato Bold"/>
                <a:sym typeface="Lato Bold"/>
              </a:rPr>
              <a:t>2016</a:t>
            </a:r>
            <a:r>
              <a:rPr lang="en-US" sz="2500" b="1" dirty="0">
                <a:solidFill>
                  <a:srgbClr val="FF6068"/>
                </a:solidFill>
                <a:latin typeface="Lato Bold"/>
                <a:ea typeface="Lato Bold"/>
                <a:cs typeface="Lato Bold"/>
                <a:sym typeface="Lato Bold"/>
              </a:rPr>
              <a:t> </a:t>
            </a:r>
            <a:r>
              <a:rPr lang="en-US" sz="2500" b="1" dirty="0">
                <a:solidFill>
                  <a:srgbClr val="1D0E62"/>
                </a:solidFill>
                <a:latin typeface="Lato Bold"/>
                <a:ea typeface="Lato Bold"/>
                <a:cs typeface="Lato Bold"/>
                <a:sym typeface="Lato Bold"/>
              </a:rPr>
              <a:t>as the peak growth year.</a:t>
            </a:r>
          </a:p>
          <a:p>
            <a:pPr marL="539761" lvl="1" indent="-269880" algn="l">
              <a:lnSpc>
                <a:spcPts val="3500"/>
              </a:lnSpc>
              <a:buFont typeface="Arial"/>
              <a:buChar char="•"/>
            </a:pPr>
            <a:r>
              <a:rPr lang="en-US" sz="2500" b="1" dirty="0">
                <a:solidFill>
                  <a:srgbClr val="F26B6D"/>
                </a:solidFill>
                <a:latin typeface="Lato Bold"/>
                <a:ea typeface="Lato Bold"/>
                <a:cs typeface="Lato Bold"/>
                <a:sym typeface="Lato Bold"/>
              </a:rPr>
              <a:t>2017: </a:t>
            </a:r>
            <a:r>
              <a:rPr lang="en-US" sz="2500" b="1" dirty="0">
                <a:solidFill>
                  <a:srgbClr val="004AAD"/>
                </a:solidFill>
                <a:latin typeface="Lato Bold"/>
                <a:ea typeface="Lato Bold"/>
                <a:cs typeface="Lato Bold"/>
                <a:sym typeface="Lato Bold"/>
              </a:rPr>
              <a:t>$9.09M</a:t>
            </a:r>
            <a:r>
              <a:rPr lang="en-US" sz="2500" b="1" dirty="0">
                <a:solidFill>
                  <a:srgbClr val="1D0E62"/>
                </a:solidFill>
                <a:latin typeface="Lato Bold"/>
                <a:ea typeface="Lato Bold"/>
                <a:cs typeface="Lato Bold"/>
                <a:sym typeface="Lato Bold"/>
              </a:rPr>
              <a:t>, reflecting a</a:t>
            </a:r>
            <a:r>
              <a:rPr lang="en-US" sz="2500" b="1" dirty="0">
                <a:solidFill>
                  <a:srgbClr val="FF6068"/>
                </a:solidFill>
                <a:latin typeface="Lato Bold"/>
                <a:ea typeface="Lato Bold"/>
                <a:cs typeface="Lato Bold"/>
                <a:sym typeface="Lato Bold"/>
              </a:rPr>
              <a:t> </a:t>
            </a:r>
            <a:r>
              <a:rPr lang="en-US" sz="2500" b="1" dirty="0">
                <a:solidFill>
                  <a:srgbClr val="004AAD"/>
                </a:solidFill>
                <a:latin typeface="Lato Bold"/>
                <a:ea typeface="Lato Bold"/>
                <a:cs typeface="Lato Bold"/>
                <a:sym typeface="Lato Bold"/>
              </a:rPr>
              <a:t>-1.94%</a:t>
            </a:r>
            <a:r>
              <a:rPr lang="en-US" sz="2500" b="1" dirty="0">
                <a:solidFill>
                  <a:srgbClr val="1D0E62"/>
                </a:solidFill>
                <a:latin typeface="Lato Bold"/>
                <a:ea typeface="Lato Bold"/>
                <a:cs typeface="Lato Bold"/>
                <a:sym typeface="Lato Bold"/>
              </a:rPr>
              <a:t> decline, indicating a slight slowdown after the</a:t>
            </a:r>
            <a:r>
              <a:rPr lang="en-US" sz="2500" b="1" dirty="0">
                <a:solidFill>
                  <a:srgbClr val="FF6068"/>
                </a:solidFill>
                <a:latin typeface="Lato Bold"/>
                <a:ea typeface="Lato Bold"/>
                <a:cs typeface="Lato Bold"/>
                <a:sym typeface="Lato Bold"/>
              </a:rPr>
              <a:t> </a:t>
            </a:r>
            <a:r>
              <a:rPr lang="en-US" sz="2500" b="1" dirty="0">
                <a:solidFill>
                  <a:srgbClr val="004AAD"/>
                </a:solidFill>
                <a:latin typeface="Lato Bold"/>
                <a:ea typeface="Lato Bold"/>
                <a:cs typeface="Lato Bold"/>
                <a:sym typeface="Lato Bold"/>
              </a:rPr>
              <a:t>2016 </a:t>
            </a:r>
            <a:r>
              <a:rPr lang="en-US" sz="2500" b="1" dirty="0">
                <a:solidFill>
                  <a:srgbClr val="1D0E62"/>
                </a:solidFill>
                <a:latin typeface="Lato Bold"/>
                <a:ea typeface="Lato Bold"/>
                <a:cs typeface="Lato Bold"/>
                <a:sym typeface="Lato Bold"/>
              </a:rPr>
              <a:t>surge.</a:t>
            </a:r>
          </a:p>
          <a:p>
            <a:pPr marL="539761" lvl="1" indent="-269880" algn="l">
              <a:lnSpc>
                <a:spcPts val="3500"/>
              </a:lnSpc>
              <a:buFont typeface="Arial"/>
              <a:buChar char="•"/>
            </a:pPr>
            <a:r>
              <a:rPr lang="en-US" sz="2500" b="1" dirty="0">
                <a:solidFill>
                  <a:srgbClr val="FF6068"/>
                </a:solidFill>
                <a:latin typeface="Lato Bold"/>
                <a:ea typeface="Lato Bold"/>
                <a:cs typeface="Lato Bold"/>
                <a:sym typeface="Lato Bold"/>
              </a:rPr>
              <a:t>Overall (2015–2017):</a:t>
            </a:r>
            <a:r>
              <a:rPr lang="en-US" sz="2500" b="1" dirty="0">
                <a:solidFill>
                  <a:srgbClr val="1D0E62"/>
                </a:solidFill>
                <a:latin typeface="Lato Bold"/>
                <a:ea typeface="Lato Bold"/>
                <a:cs typeface="Lato Bold"/>
                <a:sym typeface="Lato Bold"/>
              </a:rPr>
              <a:t> Revenue increased by</a:t>
            </a:r>
            <a:r>
              <a:rPr lang="en-US" sz="2500" b="1" dirty="0">
                <a:solidFill>
                  <a:srgbClr val="FF6068"/>
                </a:solidFill>
                <a:latin typeface="Lato Bold"/>
                <a:ea typeface="Lato Bold"/>
                <a:cs typeface="Lato Bold"/>
                <a:sym typeface="Lato Bold"/>
              </a:rPr>
              <a:t> </a:t>
            </a:r>
            <a:r>
              <a:rPr lang="en-US" sz="2500" b="1" dirty="0">
                <a:solidFill>
                  <a:srgbClr val="004AAD"/>
                </a:solidFill>
                <a:latin typeface="Lato Bold"/>
                <a:ea typeface="Lato Bold"/>
                <a:cs typeface="Lato Bold"/>
                <a:sym typeface="Lato Bold"/>
              </a:rPr>
              <a:t>57.78%</a:t>
            </a:r>
            <a:r>
              <a:rPr lang="en-US" sz="2500" b="1" dirty="0">
                <a:solidFill>
                  <a:srgbClr val="1D0E62"/>
                </a:solidFill>
                <a:latin typeface="Lato Bold"/>
                <a:ea typeface="Lato Bold"/>
                <a:cs typeface="Lato Bold"/>
                <a:sym typeface="Lato Bold"/>
              </a:rPr>
              <a:t> across the three years.</a:t>
            </a:r>
          </a:p>
          <a:p>
            <a:pPr marL="539761" lvl="1" indent="-269880" algn="l">
              <a:lnSpc>
                <a:spcPts val="3500"/>
              </a:lnSpc>
              <a:buFont typeface="Arial"/>
              <a:buChar char="•"/>
            </a:pPr>
            <a:r>
              <a:rPr lang="en-US" sz="2500" b="1" dirty="0">
                <a:solidFill>
                  <a:srgbClr val="1D0E62"/>
                </a:solidFill>
                <a:latin typeface="Lato Bold"/>
                <a:ea typeface="Lato Bold"/>
                <a:cs typeface="Lato Bold"/>
                <a:sym typeface="Lato Bold"/>
              </a:rPr>
              <a:t>🔎 </a:t>
            </a:r>
            <a:r>
              <a:rPr lang="en-US" sz="2500" b="1" dirty="0">
                <a:solidFill>
                  <a:srgbClr val="FF6068"/>
                </a:solidFill>
                <a:latin typeface="Lato Bold"/>
                <a:ea typeface="Lato Bold"/>
                <a:cs typeface="Lato Bold"/>
                <a:sym typeface="Lato Bold"/>
              </a:rPr>
              <a:t>Insight: </a:t>
            </a:r>
            <a:r>
              <a:rPr lang="en-US" sz="2500" b="1" dirty="0">
                <a:solidFill>
                  <a:srgbClr val="1D0E62"/>
                </a:solidFill>
                <a:latin typeface="Lato Bold"/>
                <a:ea typeface="Lato Bold"/>
                <a:cs typeface="Lato Bold"/>
                <a:sym typeface="Lato Bold"/>
              </a:rPr>
              <a:t>The business scaled rapidly in 2016, but stagnated in 2017, suggesting possible market saturation or weaker campaigns.</a:t>
            </a:r>
          </a:p>
          <a:p>
            <a:pPr algn="l">
              <a:lnSpc>
                <a:spcPts val="104"/>
              </a:lnSpc>
            </a:pPr>
            <a:endParaRPr lang="en-US" sz="2500" b="1" dirty="0">
              <a:solidFill>
                <a:srgbClr val="1D0E62"/>
              </a:solidFill>
              <a:latin typeface="Lato Bold"/>
              <a:ea typeface="Lato Bold"/>
              <a:cs typeface="Lato Bold"/>
              <a:sym typeface="Lato Bold"/>
            </a:endParaRPr>
          </a:p>
        </p:txBody>
      </p:sp>
      <p:sp>
        <p:nvSpPr>
          <p:cNvPr id="6" name="TextBox 6"/>
          <p:cNvSpPr txBox="1"/>
          <p:nvPr/>
        </p:nvSpPr>
        <p:spPr>
          <a:xfrm>
            <a:off x="-190500" y="5602287"/>
            <a:ext cx="5789743" cy="662939"/>
          </a:xfrm>
          <a:prstGeom prst="rect">
            <a:avLst/>
          </a:prstGeom>
        </p:spPr>
        <p:txBody>
          <a:bodyPr lIns="0" tIns="0" rIns="0" bIns="0" rtlCol="0" anchor="t">
            <a:spAutoFit/>
          </a:bodyPr>
          <a:lstStyle/>
          <a:p>
            <a:pPr algn="ctr">
              <a:lnSpc>
                <a:spcPts val="5460"/>
              </a:lnSpc>
            </a:pPr>
            <a:r>
              <a:rPr lang="en-US" sz="3900">
                <a:solidFill>
                  <a:srgbClr val="8C52FF"/>
                </a:solidFill>
                <a:latin typeface="Lato"/>
                <a:ea typeface="Lato"/>
                <a:cs typeface="Lato"/>
                <a:sym typeface="Lato"/>
              </a:rPr>
              <a:t>📅 Monthly Sales Trends</a:t>
            </a:r>
          </a:p>
        </p:txBody>
      </p:sp>
      <p:sp>
        <p:nvSpPr>
          <p:cNvPr id="7" name="TextBox 7"/>
          <p:cNvSpPr txBox="1"/>
          <p:nvPr/>
        </p:nvSpPr>
        <p:spPr>
          <a:xfrm>
            <a:off x="-200025" y="6341745"/>
            <a:ext cx="6255448" cy="3148647"/>
          </a:xfrm>
          <a:prstGeom prst="rect">
            <a:avLst/>
          </a:prstGeom>
        </p:spPr>
        <p:txBody>
          <a:bodyPr lIns="0" tIns="0" rIns="0" bIns="0" rtlCol="0" anchor="t">
            <a:spAutoFit/>
          </a:bodyPr>
          <a:lstStyle/>
          <a:p>
            <a:pPr marL="539761" lvl="1" indent="-269880" algn="l">
              <a:lnSpc>
                <a:spcPts val="3500"/>
              </a:lnSpc>
              <a:buFont typeface="Arial"/>
              <a:buChar char="•"/>
            </a:pPr>
            <a:r>
              <a:rPr lang="en-US" sz="2500" b="1">
                <a:solidFill>
                  <a:srgbClr val="FF6068"/>
                </a:solidFill>
                <a:latin typeface="Lato Bold"/>
                <a:ea typeface="Lato Bold"/>
                <a:cs typeface="Lato Bold"/>
                <a:sym typeface="Lato Bold"/>
              </a:rPr>
              <a:t>Strongest months: </a:t>
            </a:r>
            <a:r>
              <a:rPr lang="en-US" sz="2500" b="1">
                <a:solidFill>
                  <a:srgbClr val="1D0E62"/>
                </a:solidFill>
                <a:latin typeface="Lato Bold"/>
                <a:ea typeface="Lato Bold"/>
                <a:cs typeface="Lato Bold"/>
                <a:sym typeface="Lato Bold"/>
              </a:rPr>
              <a:t>May &amp; June ($3M+).</a:t>
            </a:r>
          </a:p>
          <a:p>
            <a:pPr marL="539761" lvl="1" indent="-269880" algn="l">
              <a:lnSpc>
                <a:spcPts val="3500"/>
              </a:lnSpc>
              <a:buFont typeface="Arial"/>
              <a:buChar char="•"/>
            </a:pPr>
            <a:r>
              <a:rPr lang="en-US" sz="2500" b="1">
                <a:solidFill>
                  <a:srgbClr val="FF6068"/>
                </a:solidFill>
                <a:latin typeface="Lato Bold"/>
                <a:ea typeface="Lato Bold"/>
                <a:cs typeface="Lato Bold"/>
                <a:sym typeface="Lato Bold"/>
              </a:rPr>
              <a:t>Weak months: </a:t>
            </a:r>
            <a:r>
              <a:rPr lang="en-US" sz="2500" b="1">
                <a:solidFill>
                  <a:srgbClr val="1800AD"/>
                </a:solidFill>
                <a:latin typeface="Lato Bold"/>
                <a:ea typeface="Lato Bold"/>
                <a:cs typeface="Lato Bold"/>
                <a:sym typeface="Lato Bold"/>
              </a:rPr>
              <a:t>July–Oct dip</a:t>
            </a:r>
            <a:r>
              <a:rPr lang="en-US" sz="2500" b="1">
                <a:solidFill>
                  <a:srgbClr val="1D0E62"/>
                </a:solidFill>
                <a:latin typeface="Lato Bold"/>
                <a:ea typeface="Lato Bold"/>
                <a:cs typeface="Lato Bold"/>
                <a:sym typeface="Lato Bold"/>
              </a:rPr>
              <a:t> significantly, suggesting seasonal impact.</a:t>
            </a:r>
          </a:p>
          <a:p>
            <a:pPr marL="539761" lvl="1" indent="-269880" algn="l">
              <a:lnSpc>
                <a:spcPts val="3500"/>
              </a:lnSpc>
              <a:buFont typeface="Arial"/>
              <a:buChar char="•"/>
            </a:pPr>
            <a:r>
              <a:rPr lang="en-US" sz="2500" b="1">
                <a:solidFill>
                  <a:srgbClr val="FF6068"/>
                </a:solidFill>
                <a:latin typeface="Lato Bold"/>
                <a:ea typeface="Lato Bold"/>
                <a:cs typeface="Lato Bold"/>
                <a:sym typeface="Lato Bold"/>
              </a:rPr>
              <a:t> 🔎 Insight: </a:t>
            </a:r>
            <a:r>
              <a:rPr lang="en-US" sz="2500" b="1">
                <a:solidFill>
                  <a:srgbClr val="1D0E62"/>
                </a:solidFill>
                <a:latin typeface="Lato Bold"/>
                <a:ea typeface="Lato Bold"/>
                <a:cs typeface="Lato Bold"/>
                <a:sym typeface="Lato Bold"/>
              </a:rPr>
              <a:t>Sales are highly seasonal with peaks in mid-year, possibly linked to summer campaigns/events.</a:t>
            </a:r>
          </a:p>
          <a:p>
            <a:pPr algn="l">
              <a:lnSpc>
                <a:spcPts val="104"/>
              </a:lnSpc>
            </a:pPr>
            <a:endParaRPr lang="en-US" sz="2500" b="1">
              <a:solidFill>
                <a:srgbClr val="1D0E62"/>
              </a:solidFill>
              <a:latin typeface="Lato Bold"/>
              <a:ea typeface="Lato Bold"/>
              <a:cs typeface="Lato Bold"/>
              <a:sym typeface="Lato Bold"/>
            </a:endParaRPr>
          </a:p>
        </p:txBody>
      </p:sp>
      <p:sp>
        <p:nvSpPr>
          <p:cNvPr id="8" name="TextBox 8"/>
          <p:cNvSpPr txBox="1"/>
          <p:nvPr/>
        </p:nvSpPr>
        <p:spPr>
          <a:xfrm>
            <a:off x="5924284" y="5602287"/>
            <a:ext cx="5789743" cy="662939"/>
          </a:xfrm>
          <a:prstGeom prst="rect">
            <a:avLst/>
          </a:prstGeom>
        </p:spPr>
        <p:txBody>
          <a:bodyPr lIns="0" tIns="0" rIns="0" bIns="0" rtlCol="0" anchor="t">
            <a:spAutoFit/>
          </a:bodyPr>
          <a:lstStyle/>
          <a:p>
            <a:pPr algn="ctr">
              <a:lnSpc>
                <a:spcPts val="5460"/>
              </a:lnSpc>
            </a:pPr>
            <a:r>
              <a:rPr lang="en-US" sz="3900">
                <a:solidFill>
                  <a:srgbClr val="8C52FF"/>
                </a:solidFill>
                <a:latin typeface="Lato"/>
                <a:ea typeface="Lato"/>
                <a:cs typeface="Lato"/>
                <a:sym typeface="Lato"/>
              </a:rPr>
              <a:t>📦 Product Performance</a:t>
            </a:r>
          </a:p>
        </p:txBody>
      </p:sp>
      <p:sp>
        <p:nvSpPr>
          <p:cNvPr id="9" name="TextBox 9"/>
          <p:cNvSpPr txBox="1"/>
          <p:nvPr/>
        </p:nvSpPr>
        <p:spPr>
          <a:xfrm>
            <a:off x="5780218" y="6341745"/>
            <a:ext cx="6255448" cy="3148647"/>
          </a:xfrm>
          <a:prstGeom prst="rect">
            <a:avLst/>
          </a:prstGeom>
        </p:spPr>
        <p:txBody>
          <a:bodyPr lIns="0" tIns="0" rIns="0" bIns="0" rtlCol="0" anchor="t">
            <a:spAutoFit/>
          </a:bodyPr>
          <a:lstStyle/>
          <a:p>
            <a:pPr marL="539761" lvl="1" indent="-269880" algn="l">
              <a:lnSpc>
                <a:spcPts val="3500"/>
              </a:lnSpc>
              <a:buFont typeface="Arial"/>
              <a:buChar char="•"/>
            </a:pPr>
            <a:r>
              <a:rPr lang="en-US" sz="2500" b="1">
                <a:solidFill>
                  <a:srgbClr val="FF6068"/>
                </a:solidFill>
                <a:latin typeface="Lato Bold"/>
                <a:ea typeface="Lato Bold"/>
                <a:cs typeface="Lato Bold"/>
                <a:sym typeface="Lato Bold"/>
              </a:rPr>
              <a:t>Top Products:</a:t>
            </a:r>
            <a:r>
              <a:rPr lang="en-US" sz="2500" b="1">
                <a:solidFill>
                  <a:srgbClr val="1D0E62"/>
                </a:solidFill>
                <a:latin typeface="Lato Bold"/>
                <a:ea typeface="Lato Bold"/>
                <a:cs typeface="Lato Bold"/>
                <a:sym typeface="Lato Bold"/>
              </a:rPr>
              <a:t> All from Mountain-200 bike series.</a:t>
            </a:r>
          </a:p>
          <a:p>
            <a:pPr marL="539761" lvl="1" indent="-269880" algn="l">
              <a:lnSpc>
                <a:spcPts val="3500"/>
              </a:lnSpc>
              <a:buFont typeface="Arial"/>
              <a:buChar char="•"/>
            </a:pPr>
            <a:r>
              <a:rPr lang="en-US" sz="2500" b="1">
                <a:solidFill>
                  <a:srgbClr val="FF6068"/>
                </a:solidFill>
                <a:latin typeface="Lato Bold"/>
                <a:ea typeface="Lato Bold"/>
                <a:cs typeface="Lato Bold"/>
                <a:sym typeface="Lato Bold"/>
              </a:rPr>
              <a:t>Revenue: </a:t>
            </a:r>
            <a:r>
              <a:rPr lang="en-US" sz="2500" b="1">
                <a:solidFill>
                  <a:srgbClr val="004AAD"/>
                </a:solidFill>
                <a:latin typeface="Lato Bold"/>
                <a:ea typeface="Lato Bold"/>
                <a:cs typeface="Lato Bold"/>
                <a:sym typeface="Lato Bold"/>
              </a:rPr>
              <a:t>~$11M–12M</a:t>
            </a:r>
            <a:r>
              <a:rPr lang="en-US" sz="2500" b="1">
                <a:solidFill>
                  <a:srgbClr val="FF6068"/>
                </a:solidFill>
                <a:latin typeface="Lato Bold"/>
                <a:ea typeface="Lato Bold"/>
                <a:cs typeface="Lato Bold"/>
                <a:sym typeface="Lato Bold"/>
              </a:rPr>
              <a:t> </a:t>
            </a:r>
            <a:r>
              <a:rPr lang="en-US" sz="2500" b="1">
                <a:solidFill>
                  <a:srgbClr val="1D0E62"/>
                </a:solidFill>
                <a:latin typeface="Lato Bold"/>
                <a:ea typeface="Lato Bold"/>
                <a:cs typeface="Lato Bold"/>
                <a:sym typeface="Lato Bold"/>
              </a:rPr>
              <a:t>each with ~570–600 orders.</a:t>
            </a:r>
          </a:p>
          <a:p>
            <a:pPr marL="539761" lvl="1" indent="-269880" algn="l">
              <a:lnSpc>
                <a:spcPts val="3500"/>
              </a:lnSpc>
              <a:buFont typeface="Arial"/>
              <a:buChar char="•"/>
            </a:pPr>
            <a:r>
              <a:rPr lang="en-US" sz="2500" b="1">
                <a:solidFill>
                  <a:srgbClr val="FF6068"/>
                </a:solidFill>
                <a:latin typeface="Lato Bold"/>
                <a:ea typeface="Lato Bold"/>
                <a:cs typeface="Lato Bold"/>
                <a:sym typeface="Lato Bold"/>
              </a:rPr>
              <a:t>🔎 Insight: </a:t>
            </a:r>
            <a:r>
              <a:rPr lang="en-US" sz="2500" b="1">
                <a:solidFill>
                  <a:srgbClr val="1D0E62"/>
                </a:solidFill>
                <a:latin typeface="Lato Bold"/>
                <a:ea typeface="Lato Bold"/>
                <a:cs typeface="Lato Bold"/>
                <a:sym typeface="Lato Bold"/>
              </a:rPr>
              <a:t>Sales are overly concentrated in few SKUs, posing a dependency risk</a:t>
            </a:r>
            <a:r>
              <a:rPr lang="en-US" sz="2500" b="1">
                <a:solidFill>
                  <a:srgbClr val="FF6068"/>
                </a:solidFill>
                <a:latin typeface="Lato Bold"/>
                <a:ea typeface="Lato Bold"/>
                <a:cs typeface="Lato Bold"/>
                <a:sym typeface="Lato Bold"/>
              </a:rPr>
              <a:t>.</a:t>
            </a:r>
          </a:p>
          <a:p>
            <a:pPr algn="l">
              <a:lnSpc>
                <a:spcPts val="104"/>
              </a:lnSpc>
            </a:pPr>
            <a:endParaRPr lang="en-US" sz="2500" b="1">
              <a:solidFill>
                <a:srgbClr val="FF6068"/>
              </a:solidFill>
              <a:latin typeface="Lato Bold"/>
              <a:ea typeface="Lato Bold"/>
              <a:cs typeface="Lato Bold"/>
              <a:sym typeface="Lato Bold"/>
            </a:endParaRPr>
          </a:p>
        </p:txBody>
      </p:sp>
      <p:sp>
        <p:nvSpPr>
          <p:cNvPr id="10" name="TextBox 10"/>
          <p:cNvSpPr txBox="1"/>
          <p:nvPr/>
        </p:nvSpPr>
        <p:spPr>
          <a:xfrm>
            <a:off x="12286719" y="5602287"/>
            <a:ext cx="5789743" cy="662939"/>
          </a:xfrm>
          <a:prstGeom prst="rect">
            <a:avLst/>
          </a:prstGeom>
        </p:spPr>
        <p:txBody>
          <a:bodyPr lIns="0" tIns="0" rIns="0" bIns="0" rtlCol="0" anchor="t">
            <a:spAutoFit/>
          </a:bodyPr>
          <a:lstStyle/>
          <a:p>
            <a:pPr algn="ctr">
              <a:lnSpc>
                <a:spcPts val="5460"/>
              </a:lnSpc>
            </a:pPr>
            <a:r>
              <a:rPr lang="en-US" sz="3900">
                <a:solidFill>
                  <a:srgbClr val="8C52FF"/>
                </a:solidFill>
                <a:latin typeface="Lato"/>
                <a:ea typeface="Lato"/>
                <a:cs typeface="Lato"/>
                <a:sym typeface="Lato"/>
              </a:rPr>
              <a:t>🛒 Category Performance</a:t>
            </a:r>
          </a:p>
        </p:txBody>
      </p:sp>
      <p:sp>
        <p:nvSpPr>
          <p:cNvPr id="11" name="TextBox 11"/>
          <p:cNvSpPr txBox="1"/>
          <p:nvPr/>
        </p:nvSpPr>
        <p:spPr>
          <a:xfrm>
            <a:off x="12065433" y="6341745"/>
            <a:ext cx="6255448" cy="3593147"/>
          </a:xfrm>
          <a:prstGeom prst="rect">
            <a:avLst/>
          </a:prstGeom>
        </p:spPr>
        <p:txBody>
          <a:bodyPr lIns="0" tIns="0" rIns="0" bIns="0" rtlCol="0" anchor="t">
            <a:spAutoFit/>
          </a:bodyPr>
          <a:lstStyle/>
          <a:p>
            <a:pPr marL="539761" lvl="1" indent="-269880" algn="l">
              <a:lnSpc>
                <a:spcPts val="3500"/>
              </a:lnSpc>
              <a:buFont typeface="Arial"/>
              <a:buChar char="•"/>
            </a:pPr>
            <a:r>
              <a:rPr lang="en-US" sz="2500" b="1">
                <a:solidFill>
                  <a:srgbClr val="FF6068"/>
                </a:solidFill>
                <a:latin typeface="Lato Bold"/>
                <a:ea typeface="Lato Bold"/>
                <a:cs typeface="Lato Bold"/>
                <a:sym typeface="Lato Bold"/>
              </a:rPr>
              <a:t>Bikes: </a:t>
            </a:r>
            <a:r>
              <a:rPr lang="en-US" sz="2500" b="1">
                <a:solidFill>
                  <a:srgbClr val="1D0E62"/>
                </a:solidFill>
                <a:latin typeface="Lato Bold"/>
                <a:ea typeface="Lato Bold"/>
                <a:cs typeface="Lato Bold"/>
                <a:sym typeface="Lato Bold"/>
              </a:rPr>
              <a:t>Dominate with </a:t>
            </a:r>
            <a:r>
              <a:rPr lang="en-US" sz="2500" b="1">
                <a:solidFill>
                  <a:srgbClr val="004AAD"/>
                </a:solidFill>
                <a:latin typeface="Lato Bold"/>
                <a:ea typeface="Lato Bold"/>
                <a:cs typeface="Lato Bold"/>
                <a:sym typeface="Lato Bold"/>
              </a:rPr>
              <a:t>96.1%</a:t>
            </a:r>
            <a:r>
              <a:rPr lang="en-US" sz="2500" b="1">
                <a:solidFill>
                  <a:srgbClr val="1D0E62"/>
                </a:solidFill>
                <a:latin typeface="Lato Bold"/>
                <a:ea typeface="Lato Bold"/>
                <a:cs typeface="Lato Bold"/>
                <a:sym typeface="Lato Bold"/>
              </a:rPr>
              <a:t> of revenue ($23.64M).</a:t>
            </a:r>
          </a:p>
          <a:p>
            <a:pPr marL="539761" lvl="1" indent="-269880" algn="l">
              <a:lnSpc>
                <a:spcPts val="3500"/>
              </a:lnSpc>
              <a:buFont typeface="Arial"/>
              <a:buChar char="•"/>
            </a:pPr>
            <a:r>
              <a:rPr lang="en-US" sz="2500" b="1">
                <a:solidFill>
                  <a:srgbClr val="FF6068"/>
                </a:solidFill>
                <a:latin typeface="Lato Bold"/>
                <a:ea typeface="Lato Bold"/>
                <a:cs typeface="Lato Bold"/>
                <a:sym typeface="Lato Bold"/>
              </a:rPr>
              <a:t>Accessories &amp; Clothing: </a:t>
            </a:r>
            <a:r>
              <a:rPr lang="en-US" sz="2500" b="1">
                <a:solidFill>
                  <a:srgbClr val="1D0E62"/>
                </a:solidFill>
                <a:latin typeface="Lato Bold"/>
                <a:ea typeface="Lato Bold"/>
                <a:cs typeface="Lato Bold"/>
                <a:sym typeface="Lato Bold"/>
              </a:rPr>
              <a:t>Very small share (</a:t>
            </a:r>
            <a:r>
              <a:rPr lang="en-US" sz="2500" b="1">
                <a:solidFill>
                  <a:srgbClr val="004AAD"/>
                </a:solidFill>
                <a:latin typeface="Lato Bold"/>
                <a:ea typeface="Lato Bold"/>
                <a:cs typeface="Lato Bold"/>
                <a:sym typeface="Lato Bold"/>
              </a:rPr>
              <a:t>2.63%</a:t>
            </a:r>
            <a:r>
              <a:rPr lang="en-US" sz="2500" b="1">
                <a:solidFill>
                  <a:srgbClr val="1D0E62"/>
                </a:solidFill>
                <a:latin typeface="Lato Bold"/>
                <a:ea typeface="Lato Bold"/>
                <a:cs typeface="Lato Bold"/>
                <a:sym typeface="Lato Bold"/>
              </a:rPr>
              <a:t> and negligible).</a:t>
            </a:r>
          </a:p>
          <a:p>
            <a:pPr marL="539761" lvl="1" indent="-269880" algn="l">
              <a:lnSpc>
                <a:spcPts val="3500"/>
              </a:lnSpc>
              <a:buFont typeface="Arial"/>
              <a:buChar char="•"/>
            </a:pPr>
            <a:r>
              <a:rPr lang="en-US" sz="2500" b="1">
                <a:solidFill>
                  <a:srgbClr val="FF6068"/>
                </a:solidFill>
                <a:latin typeface="Lato Bold"/>
                <a:ea typeface="Lato Bold"/>
                <a:cs typeface="Lato Bold"/>
                <a:sym typeface="Lato Bold"/>
              </a:rPr>
              <a:t>🔎 Insight:</a:t>
            </a:r>
            <a:r>
              <a:rPr lang="en-US" sz="2500" b="1">
                <a:solidFill>
                  <a:srgbClr val="1D0E62"/>
                </a:solidFill>
                <a:latin typeface="Lato Bold"/>
                <a:ea typeface="Lato Bold"/>
                <a:cs typeface="Lato Bold"/>
                <a:sym typeface="Lato Bold"/>
              </a:rPr>
              <a:t> Heavy over-reliance on bikes; cross-selling opportunities in accessories and clothing remain untapped.</a:t>
            </a:r>
          </a:p>
          <a:p>
            <a:pPr algn="l">
              <a:lnSpc>
                <a:spcPts val="104"/>
              </a:lnSpc>
            </a:pPr>
            <a:endParaRPr lang="en-US" sz="2500" b="1">
              <a:solidFill>
                <a:srgbClr val="1D0E62"/>
              </a:solidFill>
              <a:latin typeface="Lato Bold"/>
              <a:ea typeface="Lato Bold"/>
              <a:cs typeface="Lato Bold"/>
              <a:sym typeface="Lato Bold"/>
            </a:endParaRPr>
          </a:p>
        </p:txBody>
      </p:sp>
      <p:sp>
        <p:nvSpPr>
          <p:cNvPr id="13" name="TextBox 13"/>
          <p:cNvSpPr txBox="1"/>
          <p:nvPr/>
        </p:nvSpPr>
        <p:spPr>
          <a:xfrm>
            <a:off x="0" y="-33337"/>
            <a:ext cx="14782800" cy="689869"/>
          </a:xfrm>
          <a:prstGeom prst="rect">
            <a:avLst/>
          </a:prstGeom>
        </p:spPr>
        <p:txBody>
          <a:bodyPr wrap="square" lIns="0" tIns="0" rIns="0" bIns="0" rtlCol="0" anchor="t">
            <a:spAutoFit/>
          </a:bodyPr>
          <a:lstStyle/>
          <a:p>
            <a:pPr algn="ctr">
              <a:lnSpc>
                <a:spcPts val="5179"/>
              </a:lnSpc>
              <a:spcBef>
                <a:spcPct val="0"/>
              </a:spcBef>
            </a:pPr>
            <a:r>
              <a:rPr lang="en-US" sz="3699" dirty="0">
                <a:solidFill>
                  <a:srgbClr val="000000"/>
                </a:solidFill>
                <a:latin typeface="EB Garamond"/>
                <a:ea typeface="EB Garamond"/>
                <a:cs typeface="EB Garamond"/>
                <a:sym typeface="EB Garamond"/>
              </a:rPr>
              <a:t>                 </a:t>
            </a:r>
            <a:r>
              <a:rPr lang="en-US" sz="5400" dirty="0">
                <a:solidFill>
                  <a:srgbClr val="000000"/>
                </a:solidFill>
                <a:latin typeface="EB Garamond"/>
                <a:ea typeface="EB Garamond"/>
                <a:cs typeface="EB Garamond"/>
                <a:sym typeface="EB Garamond"/>
              </a:rPr>
              <a:t>Report</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7AD">
                <a:alpha val="100000"/>
              </a:srgbClr>
            </a:gs>
            <a:gs pos="100000">
              <a:srgbClr val="FFA9F9">
                <a:alpha val="100000"/>
              </a:srgbClr>
            </a:gs>
          </a:gsLst>
          <a:lin ang="0"/>
        </a:gradFill>
        <a:effectLst/>
      </p:bgPr>
    </p:bg>
    <p:spTree>
      <p:nvGrpSpPr>
        <p:cNvPr id="1" name=""/>
        <p:cNvGrpSpPr/>
        <p:nvPr/>
      </p:nvGrpSpPr>
      <p:grpSpPr>
        <a:xfrm>
          <a:off x="0" y="0"/>
          <a:ext cx="0" cy="0"/>
          <a:chOff x="0" y="0"/>
          <a:chExt cx="0" cy="0"/>
        </a:xfrm>
      </p:grpSpPr>
      <p:sp>
        <p:nvSpPr>
          <p:cNvPr id="3" name="Freeform 3"/>
          <p:cNvSpPr/>
          <p:nvPr/>
        </p:nvSpPr>
        <p:spPr>
          <a:xfrm>
            <a:off x="0" y="1057144"/>
            <a:ext cx="18288000" cy="9229856"/>
          </a:xfrm>
          <a:custGeom>
            <a:avLst/>
            <a:gdLst/>
            <a:ahLst/>
            <a:cxnLst/>
            <a:rect l="l" t="t" r="r" b="b"/>
            <a:pathLst>
              <a:path w="16325158" h="9080869">
                <a:moveTo>
                  <a:pt x="0" y="0"/>
                </a:moveTo>
                <a:lnTo>
                  <a:pt x="16325158" y="0"/>
                </a:lnTo>
                <a:lnTo>
                  <a:pt x="16325158" y="9080869"/>
                </a:lnTo>
                <a:lnTo>
                  <a:pt x="0" y="9080869"/>
                </a:lnTo>
                <a:lnTo>
                  <a:pt x="0" y="0"/>
                </a:lnTo>
                <a:close/>
              </a:path>
            </a:pathLst>
          </a:custGeom>
          <a:blipFill>
            <a:blip r:embed="rId2"/>
            <a:stretch>
              <a:fillRect/>
            </a:stretch>
          </a:blipFill>
        </p:spPr>
      </p:sp>
      <p:sp>
        <p:nvSpPr>
          <p:cNvPr id="4" name="TextBox 4"/>
          <p:cNvSpPr txBox="1"/>
          <p:nvPr/>
        </p:nvSpPr>
        <p:spPr>
          <a:xfrm>
            <a:off x="-134728" y="147959"/>
            <a:ext cx="11259928" cy="728341"/>
          </a:xfrm>
          <a:prstGeom prst="rect">
            <a:avLst/>
          </a:prstGeom>
        </p:spPr>
        <p:txBody>
          <a:bodyPr wrap="square" lIns="0" tIns="0" rIns="0" bIns="0" rtlCol="0" anchor="t">
            <a:spAutoFit/>
          </a:bodyPr>
          <a:lstStyle/>
          <a:p>
            <a:pPr algn="ctr">
              <a:lnSpc>
                <a:spcPts val="5599"/>
              </a:lnSpc>
              <a:spcBef>
                <a:spcPct val="0"/>
              </a:spcBef>
            </a:pPr>
            <a:r>
              <a:rPr lang="en-US" sz="5400" dirty="0">
                <a:solidFill>
                  <a:schemeClr val="accent6">
                    <a:lumMod val="75000"/>
                  </a:schemeClr>
                </a:solidFill>
                <a:latin typeface="EB Garamond"/>
                <a:ea typeface="EB Garamond"/>
                <a:cs typeface="EB Garamond"/>
                <a:sym typeface="EB Garamond"/>
              </a:rPr>
              <a:t>Product &amp; Category Insights Dashboard</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7AD">
                <a:alpha val="100000"/>
              </a:srgbClr>
            </a:gs>
            <a:gs pos="100000">
              <a:srgbClr val="FFA9F9">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a:off x="0" y="0"/>
            <a:ext cx="6722418" cy="10287000"/>
            <a:chOff x="0" y="0"/>
            <a:chExt cx="1770513" cy="2709333"/>
          </a:xfrm>
        </p:grpSpPr>
        <p:sp>
          <p:nvSpPr>
            <p:cNvPr id="3" name="Freeform 3"/>
            <p:cNvSpPr/>
            <p:nvPr/>
          </p:nvSpPr>
          <p:spPr>
            <a:xfrm>
              <a:off x="0" y="0"/>
              <a:ext cx="1770513" cy="2709333"/>
            </a:xfrm>
            <a:custGeom>
              <a:avLst/>
              <a:gdLst/>
              <a:ahLst/>
              <a:cxnLst/>
              <a:rect l="l" t="t" r="r" b="b"/>
              <a:pathLst>
                <a:path w="1770513" h="2709333">
                  <a:moveTo>
                    <a:pt x="0" y="0"/>
                  </a:moveTo>
                  <a:lnTo>
                    <a:pt x="1770513" y="0"/>
                  </a:lnTo>
                  <a:lnTo>
                    <a:pt x="1770513" y="2709333"/>
                  </a:lnTo>
                  <a:lnTo>
                    <a:pt x="0" y="2709333"/>
                  </a:lnTo>
                  <a:close/>
                </a:path>
              </a:pathLst>
            </a:custGeom>
            <a:solidFill>
              <a:srgbClr val="FFD180"/>
            </a:solidFill>
          </p:spPr>
        </p:sp>
        <p:sp>
          <p:nvSpPr>
            <p:cNvPr id="4" name="TextBox 4"/>
            <p:cNvSpPr txBox="1"/>
            <p:nvPr/>
          </p:nvSpPr>
          <p:spPr>
            <a:xfrm>
              <a:off x="0" y="-47625"/>
              <a:ext cx="1770513" cy="2756958"/>
            </a:xfrm>
            <a:prstGeom prst="rect">
              <a:avLst/>
            </a:prstGeom>
          </p:spPr>
          <p:txBody>
            <a:bodyPr lIns="50800" tIns="50800" rIns="50800" bIns="50800" rtlCol="0" anchor="ctr"/>
            <a:lstStyle/>
            <a:p>
              <a:pPr algn="ctr">
                <a:lnSpc>
                  <a:spcPts val="3640"/>
                </a:lnSpc>
              </a:pPr>
              <a:endParaRPr/>
            </a:p>
          </p:txBody>
        </p:sp>
      </p:grpSp>
      <p:sp>
        <p:nvSpPr>
          <p:cNvPr id="5" name="Freeform 5"/>
          <p:cNvSpPr/>
          <p:nvPr/>
        </p:nvSpPr>
        <p:spPr>
          <a:xfrm>
            <a:off x="1028700" y="2929605"/>
            <a:ext cx="6734687" cy="6328695"/>
          </a:xfrm>
          <a:custGeom>
            <a:avLst/>
            <a:gdLst/>
            <a:ahLst/>
            <a:cxnLst/>
            <a:rect l="l" t="t" r="r" b="b"/>
            <a:pathLst>
              <a:path w="6734687" h="6328695">
                <a:moveTo>
                  <a:pt x="0" y="0"/>
                </a:moveTo>
                <a:lnTo>
                  <a:pt x="6734687" y="0"/>
                </a:lnTo>
                <a:lnTo>
                  <a:pt x="6734687" y="6328695"/>
                </a:lnTo>
                <a:lnTo>
                  <a:pt x="0" y="632869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TextBox 6"/>
          <p:cNvSpPr txBox="1"/>
          <p:nvPr/>
        </p:nvSpPr>
        <p:spPr>
          <a:xfrm>
            <a:off x="6722418" y="361665"/>
            <a:ext cx="11565582" cy="4964430"/>
          </a:xfrm>
          <a:prstGeom prst="rect">
            <a:avLst/>
          </a:prstGeom>
        </p:spPr>
        <p:txBody>
          <a:bodyPr lIns="0" tIns="0" rIns="0" bIns="0" rtlCol="0" anchor="t">
            <a:spAutoFit/>
          </a:bodyPr>
          <a:lstStyle/>
          <a:p>
            <a:pPr algn="ctr">
              <a:lnSpc>
                <a:spcPts val="8259"/>
              </a:lnSpc>
            </a:pPr>
            <a:r>
              <a:rPr lang="en-US" sz="5899" b="1">
                <a:solidFill>
                  <a:srgbClr val="FF6068"/>
                </a:solidFill>
                <a:latin typeface="Lato Bold"/>
                <a:ea typeface="Lato Bold"/>
                <a:cs typeface="Lato Bold"/>
                <a:sym typeface="Lato Bold"/>
              </a:rPr>
              <a:t>Part 1:</a:t>
            </a:r>
            <a:r>
              <a:rPr lang="en-US" sz="5899" b="1">
                <a:solidFill>
                  <a:srgbClr val="1800AD"/>
                </a:solidFill>
                <a:latin typeface="Lato Bold"/>
                <a:ea typeface="Lato Bold"/>
                <a:cs typeface="Lato Bold"/>
                <a:sym typeface="Lato Bold"/>
              </a:rPr>
              <a:t> </a:t>
            </a:r>
          </a:p>
          <a:p>
            <a:pPr algn="ctr">
              <a:lnSpc>
                <a:spcPts val="8259"/>
              </a:lnSpc>
            </a:pPr>
            <a:r>
              <a:rPr lang="en-US" sz="5899" b="1">
                <a:solidFill>
                  <a:srgbClr val="171717"/>
                </a:solidFill>
                <a:latin typeface="Lato Bold"/>
                <a:ea typeface="Lato Bold"/>
                <a:cs typeface="Lato Bold"/>
                <a:sym typeface="Lato Bold"/>
              </a:rPr>
              <a:t>Advanced SQL Analysis – Sales &amp; Operations Intelligence</a:t>
            </a:r>
          </a:p>
          <a:p>
            <a:pPr algn="ctr">
              <a:lnSpc>
                <a:spcPts val="7279"/>
              </a:lnSpc>
            </a:pPr>
            <a:endParaRPr lang="en-US" sz="5899" b="1">
              <a:solidFill>
                <a:srgbClr val="171717"/>
              </a:solidFill>
              <a:latin typeface="Lato Bold"/>
              <a:ea typeface="Lato Bold"/>
              <a:cs typeface="Lato Bold"/>
              <a:sym typeface="Lato Bold"/>
            </a:endParaRPr>
          </a:p>
          <a:p>
            <a:pPr algn="ctr">
              <a:lnSpc>
                <a:spcPts val="7279"/>
              </a:lnSpc>
            </a:pPr>
            <a:endParaRPr lang="en-US" sz="5899" b="1">
              <a:solidFill>
                <a:srgbClr val="171717"/>
              </a:solidFill>
              <a:latin typeface="Lato Bold"/>
              <a:ea typeface="Lato Bold"/>
              <a:cs typeface="Lato Bold"/>
              <a:sym typeface="Lato Bold"/>
            </a:endParaRPr>
          </a:p>
        </p:txBody>
      </p:sp>
      <p:sp>
        <p:nvSpPr>
          <p:cNvPr id="7" name="TextBox 7"/>
          <p:cNvSpPr txBox="1"/>
          <p:nvPr/>
        </p:nvSpPr>
        <p:spPr>
          <a:xfrm>
            <a:off x="6722418" y="4786674"/>
            <a:ext cx="11565582" cy="3916680"/>
          </a:xfrm>
          <a:prstGeom prst="rect">
            <a:avLst/>
          </a:prstGeom>
        </p:spPr>
        <p:txBody>
          <a:bodyPr lIns="0" tIns="0" rIns="0" bIns="0" rtlCol="0" anchor="t">
            <a:spAutoFit/>
          </a:bodyPr>
          <a:lstStyle/>
          <a:p>
            <a:pPr algn="ctr">
              <a:lnSpc>
                <a:spcPts val="8259"/>
              </a:lnSpc>
            </a:pPr>
            <a:r>
              <a:rPr lang="en-US" sz="5899" b="1">
                <a:solidFill>
                  <a:srgbClr val="FF6068"/>
                </a:solidFill>
                <a:latin typeface="Lato Bold"/>
                <a:ea typeface="Lato Bold"/>
                <a:cs typeface="Lato Bold"/>
                <a:sym typeface="Lato Bold"/>
              </a:rPr>
              <a:t>Part 2:</a:t>
            </a:r>
            <a:r>
              <a:rPr lang="en-US" sz="5899" b="1">
                <a:solidFill>
                  <a:srgbClr val="1800AD"/>
                </a:solidFill>
                <a:latin typeface="Lato Bold"/>
                <a:ea typeface="Lato Bold"/>
                <a:cs typeface="Lato Bold"/>
                <a:sym typeface="Lato Bold"/>
              </a:rPr>
              <a:t> </a:t>
            </a:r>
          </a:p>
          <a:p>
            <a:pPr algn="ctr">
              <a:lnSpc>
                <a:spcPts val="8259"/>
              </a:lnSpc>
            </a:pPr>
            <a:r>
              <a:rPr lang="en-US" sz="5899" b="1">
                <a:solidFill>
                  <a:srgbClr val="000000"/>
                </a:solidFill>
                <a:latin typeface="Lato Bold"/>
                <a:ea typeface="Lato Bold"/>
                <a:cs typeface="Lato Bold"/>
                <a:sym typeface="Lato Bold"/>
              </a:rPr>
              <a:t>Dashboards – Power BI</a:t>
            </a:r>
            <a:r>
              <a:rPr lang="en-US" sz="5899" b="1">
                <a:solidFill>
                  <a:srgbClr val="00BF63"/>
                </a:solidFill>
                <a:latin typeface="Lato Bold"/>
                <a:ea typeface="Lato Bold"/>
                <a:cs typeface="Lato Bold"/>
                <a:sym typeface="Lato Bold"/>
              </a:rPr>
              <a:t> </a:t>
            </a:r>
          </a:p>
          <a:p>
            <a:pPr algn="ctr">
              <a:lnSpc>
                <a:spcPts val="7279"/>
              </a:lnSpc>
            </a:pPr>
            <a:endParaRPr lang="en-US" sz="5899" b="1">
              <a:solidFill>
                <a:srgbClr val="00BF63"/>
              </a:solidFill>
              <a:latin typeface="Lato Bold"/>
              <a:ea typeface="Lato Bold"/>
              <a:cs typeface="Lato Bold"/>
              <a:sym typeface="Lato Bold"/>
            </a:endParaRPr>
          </a:p>
          <a:p>
            <a:pPr algn="ctr">
              <a:lnSpc>
                <a:spcPts val="7279"/>
              </a:lnSpc>
            </a:pPr>
            <a:endParaRPr lang="en-US" sz="5899" b="1">
              <a:solidFill>
                <a:srgbClr val="00BF63"/>
              </a:solidFill>
              <a:latin typeface="Lato Bold"/>
              <a:ea typeface="Lato Bold"/>
              <a:cs typeface="Lato Bold"/>
              <a:sym typeface="Lato Bo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rotWithShape="1">
          <a:gsLst>
            <a:gs pos="0">
              <a:srgbClr val="CDFFD8">
                <a:alpha val="100000"/>
              </a:srgbClr>
            </a:gs>
            <a:gs pos="100000">
              <a:srgbClr val="94B9FF">
                <a:alpha val="100000"/>
              </a:srgbClr>
            </a:gs>
          </a:gsLst>
          <a:lin ang="0"/>
        </a:gradFill>
        <a:effectLst/>
      </p:bgPr>
    </p:bg>
    <p:spTree>
      <p:nvGrpSpPr>
        <p:cNvPr id="1" name=""/>
        <p:cNvGrpSpPr/>
        <p:nvPr/>
      </p:nvGrpSpPr>
      <p:grpSpPr>
        <a:xfrm>
          <a:off x="0" y="0"/>
          <a:ext cx="0" cy="0"/>
          <a:chOff x="0" y="0"/>
          <a:chExt cx="0" cy="0"/>
        </a:xfrm>
      </p:grpSpPr>
      <p:sp>
        <p:nvSpPr>
          <p:cNvPr id="2" name="TextBox 2"/>
          <p:cNvSpPr txBox="1"/>
          <p:nvPr/>
        </p:nvSpPr>
        <p:spPr>
          <a:xfrm>
            <a:off x="-285750" y="711440"/>
            <a:ext cx="5789743" cy="662939"/>
          </a:xfrm>
          <a:prstGeom prst="rect">
            <a:avLst/>
          </a:prstGeom>
        </p:spPr>
        <p:txBody>
          <a:bodyPr lIns="0" tIns="0" rIns="0" bIns="0" rtlCol="0" anchor="t">
            <a:spAutoFit/>
          </a:bodyPr>
          <a:lstStyle/>
          <a:p>
            <a:pPr algn="ctr">
              <a:lnSpc>
                <a:spcPts val="5460"/>
              </a:lnSpc>
            </a:pPr>
            <a:r>
              <a:rPr lang="en-US" sz="3900">
                <a:solidFill>
                  <a:srgbClr val="8C52FF"/>
                </a:solidFill>
                <a:latin typeface="Lato"/>
                <a:ea typeface="Lato"/>
                <a:cs typeface="Lato"/>
                <a:sym typeface="Lato"/>
              </a:rPr>
              <a:t>📊Overall Performance:</a:t>
            </a:r>
          </a:p>
        </p:txBody>
      </p:sp>
      <p:sp>
        <p:nvSpPr>
          <p:cNvPr id="3" name="TextBox 3"/>
          <p:cNvSpPr txBox="1"/>
          <p:nvPr/>
        </p:nvSpPr>
        <p:spPr>
          <a:xfrm>
            <a:off x="-190500" y="1460660"/>
            <a:ext cx="8253362" cy="3593147"/>
          </a:xfrm>
          <a:prstGeom prst="rect">
            <a:avLst/>
          </a:prstGeom>
        </p:spPr>
        <p:txBody>
          <a:bodyPr lIns="0" tIns="0" rIns="0" bIns="0" rtlCol="0" anchor="t">
            <a:spAutoFit/>
          </a:bodyPr>
          <a:lstStyle/>
          <a:p>
            <a:pPr marL="539761" lvl="1" indent="-269880" algn="l">
              <a:lnSpc>
                <a:spcPts val="3500"/>
              </a:lnSpc>
              <a:buFont typeface="Arial"/>
              <a:buChar char="•"/>
            </a:pPr>
            <a:r>
              <a:rPr lang="en-US" sz="2500" b="1">
                <a:solidFill>
                  <a:srgbClr val="FF6068"/>
                </a:solidFill>
                <a:latin typeface="Lato Bold"/>
                <a:ea typeface="Lato Bold"/>
                <a:cs typeface="Lato Bold"/>
                <a:sym typeface="Lato Bold"/>
              </a:rPr>
              <a:t>Total Revenue: </a:t>
            </a:r>
            <a:r>
              <a:rPr lang="en-US" sz="2500" b="1">
                <a:solidFill>
                  <a:srgbClr val="004AAD"/>
                </a:solidFill>
                <a:latin typeface="Lato Bold"/>
                <a:ea typeface="Lato Bold"/>
                <a:cs typeface="Lato Bold"/>
                <a:sym typeface="Lato Bold"/>
              </a:rPr>
              <a:t>$24.91M</a:t>
            </a:r>
          </a:p>
          <a:p>
            <a:pPr marL="539761" lvl="1" indent="-269880" algn="l">
              <a:lnSpc>
                <a:spcPts val="3500"/>
              </a:lnSpc>
              <a:buFont typeface="Arial"/>
              <a:buChar char="•"/>
            </a:pPr>
            <a:r>
              <a:rPr lang="en-US" sz="2500" b="1">
                <a:solidFill>
                  <a:srgbClr val="FF6068"/>
                </a:solidFill>
                <a:latin typeface="Lato Bold"/>
                <a:ea typeface="Lato Bold"/>
                <a:cs typeface="Lato Bold"/>
                <a:sym typeface="Lato Bold"/>
              </a:rPr>
              <a:t>Margin %: </a:t>
            </a:r>
            <a:r>
              <a:rPr lang="en-US" sz="2500" b="1">
                <a:solidFill>
                  <a:srgbClr val="1D0E62"/>
                </a:solidFill>
                <a:latin typeface="Lato Bold"/>
                <a:ea typeface="Lato Bold"/>
                <a:cs typeface="Lato Bold"/>
                <a:sym typeface="Lato Bold"/>
              </a:rPr>
              <a:t>42.47% </a:t>
            </a:r>
            <a:r>
              <a:rPr lang="en-US" sz="2500" b="1">
                <a:solidFill>
                  <a:srgbClr val="004AAD"/>
                </a:solidFill>
                <a:latin typeface="Lato Bold"/>
                <a:ea typeface="Lato Bold"/>
                <a:cs typeface="Lato Bold"/>
                <a:sym typeface="Lato Bold"/>
              </a:rPr>
              <a:t>→ indicates strong profitability.</a:t>
            </a:r>
          </a:p>
          <a:p>
            <a:pPr marL="539761" lvl="1" indent="-269880" algn="l">
              <a:lnSpc>
                <a:spcPts val="3500"/>
              </a:lnSpc>
              <a:buFont typeface="Arial"/>
              <a:buChar char="•"/>
            </a:pPr>
            <a:r>
              <a:rPr lang="en-US" sz="2500" b="1">
                <a:solidFill>
                  <a:srgbClr val="FF6068"/>
                </a:solidFill>
                <a:latin typeface="Lato Bold"/>
                <a:ea typeface="Lato Bold"/>
                <a:cs typeface="Lato Bold"/>
                <a:sym typeface="Lato Bold"/>
              </a:rPr>
              <a:t>Return Rate:</a:t>
            </a:r>
            <a:r>
              <a:rPr lang="en-US" sz="2500" b="1">
                <a:solidFill>
                  <a:srgbClr val="1D0E62"/>
                </a:solidFill>
                <a:latin typeface="Lato Bold"/>
                <a:ea typeface="Lato Bold"/>
                <a:cs typeface="Lato Bold"/>
                <a:sym typeface="Lato Bold"/>
              </a:rPr>
              <a:t> 2.17%</a:t>
            </a:r>
            <a:r>
              <a:rPr lang="en-US" sz="2500" b="1">
                <a:solidFill>
                  <a:srgbClr val="FF6068"/>
                </a:solidFill>
                <a:latin typeface="Lato Bold"/>
                <a:ea typeface="Lato Bold"/>
                <a:cs typeface="Lato Bold"/>
                <a:sym typeface="Lato Bold"/>
              </a:rPr>
              <a:t> </a:t>
            </a:r>
            <a:r>
              <a:rPr lang="en-US" sz="2500" b="1">
                <a:solidFill>
                  <a:srgbClr val="1D0E62"/>
                </a:solidFill>
                <a:latin typeface="Lato Bold"/>
                <a:ea typeface="Lato Bold"/>
                <a:cs typeface="Lato Bold"/>
                <a:sym typeface="Lato Bold"/>
              </a:rPr>
              <a:t>→ very low, meaning product acceptance is high.</a:t>
            </a:r>
          </a:p>
          <a:p>
            <a:pPr marL="539761" lvl="1" indent="-269880" algn="l">
              <a:lnSpc>
                <a:spcPts val="3500"/>
              </a:lnSpc>
              <a:buFont typeface="Arial"/>
              <a:buChar char="•"/>
            </a:pPr>
            <a:r>
              <a:rPr lang="en-US" sz="2500" b="1">
                <a:solidFill>
                  <a:srgbClr val="FF6068"/>
                </a:solidFill>
                <a:latin typeface="Lato Bold"/>
                <a:ea typeface="Lato Bold"/>
                <a:cs typeface="Lato Bold"/>
                <a:sym typeface="Lato Bold"/>
              </a:rPr>
              <a:t>Total Orders: </a:t>
            </a:r>
            <a:r>
              <a:rPr lang="en-US" sz="2500" b="1">
                <a:solidFill>
                  <a:srgbClr val="1D0E62"/>
                </a:solidFill>
                <a:latin typeface="Lato Bold"/>
                <a:ea typeface="Lato Bold"/>
                <a:cs typeface="Lato Bold"/>
                <a:sym typeface="Lato Bold"/>
              </a:rPr>
              <a:t>25K</a:t>
            </a:r>
          </a:p>
          <a:p>
            <a:pPr marL="539761" lvl="1" indent="-269880" algn="l">
              <a:lnSpc>
                <a:spcPts val="3500"/>
              </a:lnSpc>
              <a:buFont typeface="Arial"/>
              <a:buChar char="•"/>
            </a:pPr>
            <a:r>
              <a:rPr lang="en-US" sz="2500" b="1">
                <a:solidFill>
                  <a:srgbClr val="FF6068"/>
                </a:solidFill>
                <a:latin typeface="Lato Bold"/>
                <a:ea typeface="Lato Bold"/>
                <a:cs typeface="Lato Bold"/>
                <a:sym typeface="Lato Bold"/>
              </a:rPr>
              <a:t>🔎 Insight:</a:t>
            </a:r>
            <a:r>
              <a:rPr lang="en-US" sz="2500" b="1">
                <a:solidFill>
                  <a:srgbClr val="1D0E62"/>
                </a:solidFill>
                <a:latin typeface="Lato Bold"/>
                <a:ea typeface="Lato Bold"/>
                <a:cs typeface="Lato Bold"/>
                <a:sym typeface="Lato Bold"/>
              </a:rPr>
              <a:t> The business is healthy with strong margins and very low returns, showing efficiency in both product quality and customer satisfaction.</a:t>
            </a:r>
          </a:p>
          <a:p>
            <a:pPr algn="l">
              <a:lnSpc>
                <a:spcPts val="104"/>
              </a:lnSpc>
            </a:pPr>
            <a:endParaRPr lang="en-US" sz="2500" b="1">
              <a:solidFill>
                <a:srgbClr val="1D0E62"/>
              </a:solidFill>
              <a:latin typeface="Lato Bold"/>
              <a:ea typeface="Lato Bold"/>
              <a:cs typeface="Lato Bold"/>
              <a:sym typeface="Lato Bold"/>
            </a:endParaRPr>
          </a:p>
        </p:txBody>
      </p:sp>
      <p:sp>
        <p:nvSpPr>
          <p:cNvPr id="4" name="TextBox 4"/>
          <p:cNvSpPr txBox="1"/>
          <p:nvPr/>
        </p:nvSpPr>
        <p:spPr>
          <a:xfrm>
            <a:off x="-190500" y="5602287"/>
            <a:ext cx="6245923" cy="622934"/>
          </a:xfrm>
          <a:prstGeom prst="rect">
            <a:avLst/>
          </a:prstGeom>
        </p:spPr>
        <p:txBody>
          <a:bodyPr lIns="0" tIns="0" rIns="0" bIns="0" rtlCol="0" anchor="t">
            <a:spAutoFit/>
          </a:bodyPr>
          <a:lstStyle/>
          <a:p>
            <a:pPr algn="ctr">
              <a:lnSpc>
                <a:spcPts val="5040"/>
              </a:lnSpc>
            </a:pPr>
            <a:r>
              <a:rPr lang="en-US" sz="3600">
                <a:solidFill>
                  <a:srgbClr val="8C52FF"/>
                </a:solidFill>
                <a:latin typeface="Lato"/>
                <a:ea typeface="Lato"/>
                <a:cs typeface="Lato"/>
                <a:sym typeface="Lato"/>
              </a:rPr>
              <a:t>📦 Monthly Revenue Trends</a:t>
            </a:r>
          </a:p>
        </p:txBody>
      </p:sp>
      <p:sp>
        <p:nvSpPr>
          <p:cNvPr id="5" name="TextBox 5"/>
          <p:cNvSpPr txBox="1"/>
          <p:nvPr/>
        </p:nvSpPr>
        <p:spPr>
          <a:xfrm>
            <a:off x="-200025" y="6341745"/>
            <a:ext cx="9030748" cy="2704147"/>
          </a:xfrm>
          <a:prstGeom prst="rect">
            <a:avLst/>
          </a:prstGeom>
        </p:spPr>
        <p:txBody>
          <a:bodyPr lIns="0" tIns="0" rIns="0" bIns="0" rtlCol="0" anchor="t">
            <a:spAutoFit/>
          </a:bodyPr>
          <a:lstStyle/>
          <a:p>
            <a:pPr marL="539761" lvl="1" indent="-269880" algn="l">
              <a:lnSpc>
                <a:spcPts val="3500"/>
              </a:lnSpc>
              <a:buFont typeface="Arial"/>
              <a:buChar char="•"/>
            </a:pPr>
            <a:r>
              <a:rPr lang="en-US" sz="2500" b="1">
                <a:solidFill>
                  <a:srgbClr val="FF6068"/>
                </a:solidFill>
                <a:latin typeface="Lato Bold"/>
                <a:ea typeface="Lato Bold"/>
                <a:cs typeface="Lato Bold"/>
                <a:sym typeface="Lato Bold"/>
              </a:rPr>
              <a:t>Peak Months: </a:t>
            </a:r>
            <a:r>
              <a:rPr lang="en-US" sz="2500" b="1">
                <a:solidFill>
                  <a:srgbClr val="1D0E62"/>
                </a:solidFill>
                <a:latin typeface="Lato Bold"/>
                <a:ea typeface="Lato Bold"/>
                <a:cs typeface="Lato Bold"/>
                <a:sym typeface="Lato Bold"/>
              </a:rPr>
              <a:t>Jun </a:t>
            </a:r>
            <a:r>
              <a:rPr lang="en-US" sz="2500" b="1">
                <a:solidFill>
                  <a:srgbClr val="004AAD"/>
                </a:solidFill>
                <a:latin typeface="Lato Bold"/>
                <a:ea typeface="Lato Bold"/>
                <a:cs typeface="Lato Bold"/>
                <a:sym typeface="Lato Bold"/>
              </a:rPr>
              <a:t>($2.99M)</a:t>
            </a:r>
            <a:r>
              <a:rPr lang="en-US" sz="2500" b="1">
                <a:solidFill>
                  <a:srgbClr val="1D0E62"/>
                </a:solidFill>
                <a:latin typeface="Lato Bold"/>
                <a:ea typeface="Lato Bold"/>
                <a:cs typeface="Lato Bold"/>
                <a:sym typeface="Lato Bold"/>
              </a:rPr>
              <a:t>, May ($2.94M), Apr ($2.64M).</a:t>
            </a:r>
          </a:p>
          <a:p>
            <a:pPr marL="539761" lvl="1" indent="-269880" algn="l">
              <a:lnSpc>
                <a:spcPts val="3500"/>
              </a:lnSpc>
              <a:buFont typeface="Arial"/>
              <a:buChar char="•"/>
            </a:pPr>
            <a:r>
              <a:rPr lang="en-US" sz="2500" b="1">
                <a:solidFill>
                  <a:srgbClr val="FF6068"/>
                </a:solidFill>
                <a:latin typeface="Lato Bold"/>
                <a:ea typeface="Lato Bold"/>
                <a:cs typeface="Lato Bold"/>
                <a:sym typeface="Lato Bold"/>
              </a:rPr>
              <a:t>Lowest Month: </a:t>
            </a:r>
            <a:r>
              <a:rPr lang="en-US" sz="2500" b="1">
                <a:solidFill>
                  <a:srgbClr val="004AAD"/>
                </a:solidFill>
                <a:latin typeface="Lato Bold"/>
                <a:ea typeface="Lato Bold"/>
                <a:cs typeface="Lato Bold"/>
                <a:sym typeface="Lato Bold"/>
              </a:rPr>
              <a:t>Aug ($1.31M)</a:t>
            </a:r>
            <a:r>
              <a:rPr lang="en-US" sz="2500" b="1">
                <a:solidFill>
                  <a:srgbClr val="1D0E62"/>
                </a:solidFill>
                <a:latin typeface="Lato Bold"/>
                <a:ea typeface="Lato Bold"/>
                <a:cs typeface="Lato Bold"/>
                <a:sym typeface="Lato Bold"/>
              </a:rPr>
              <a:t>.</a:t>
            </a:r>
          </a:p>
          <a:p>
            <a:pPr marL="539761" lvl="1" indent="-269880" algn="l">
              <a:lnSpc>
                <a:spcPts val="3500"/>
              </a:lnSpc>
              <a:buFont typeface="Arial"/>
              <a:buChar char="•"/>
            </a:pPr>
            <a:r>
              <a:rPr lang="en-US" sz="2500" b="1">
                <a:solidFill>
                  <a:srgbClr val="FF6068"/>
                </a:solidFill>
                <a:latin typeface="Lato Bold"/>
                <a:ea typeface="Lato Bold"/>
                <a:cs typeface="Lato Bold"/>
                <a:sym typeface="Lato Bold"/>
              </a:rPr>
              <a:t>Steady Growth: </a:t>
            </a:r>
            <a:r>
              <a:rPr lang="en-US" sz="2500" b="1">
                <a:solidFill>
                  <a:srgbClr val="1D0E62"/>
                </a:solidFill>
                <a:latin typeface="Lato Bold"/>
                <a:ea typeface="Lato Bold"/>
                <a:cs typeface="Lato Bold"/>
                <a:sym typeface="Lato Bold"/>
              </a:rPr>
              <a:t>Revenue stabilizes around </a:t>
            </a:r>
            <a:r>
              <a:rPr lang="en-US" sz="2500" b="1">
                <a:solidFill>
                  <a:srgbClr val="004AAD"/>
                </a:solidFill>
                <a:latin typeface="Lato Bold"/>
                <a:ea typeface="Lato Bold"/>
                <a:cs typeface="Lato Bold"/>
                <a:sym typeface="Lato Bold"/>
              </a:rPr>
              <a:t>$2M–$3M </a:t>
            </a:r>
            <a:r>
              <a:rPr lang="en-US" sz="2500" b="1">
                <a:solidFill>
                  <a:srgbClr val="1D0E62"/>
                </a:solidFill>
                <a:latin typeface="Lato Bold"/>
                <a:ea typeface="Lato Bold"/>
                <a:cs typeface="Lato Bold"/>
                <a:sym typeface="Lato Bold"/>
              </a:rPr>
              <a:t>monthly after Oct.</a:t>
            </a:r>
          </a:p>
          <a:p>
            <a:pPr marL="539761" lvl="1" indent="-269880" algn="l">
              <a:lnSpc>
                <a:spcPts val="3500"/>
              </a:lnSpc>
              <a:buFont typeface="Arial"/>
              <a:buChar char="•"/>
            </a:pPr>
            <a:r>
              <a:rPr lang="en-US" sz="2500" b="1">
                <a:solidFill>
                  <a:srgbClr val="FF6068"/>
                </a:solidFill>
                <a:latin typeface="Lato Bold"/>
                <a:ea typeface="Lato Bold"/>
                <a:cs typeface="Lato Bold"/>
                <a:sym typeface="Lato Bold"/>
              </a:rPr>
              <a:t>🔎 Insight: </a:t>
            </a:r>
            <a:r>
              <a:rPr lang="en-US" sz="2500" b="1">
                <a:solidFill>
                  <a:srgbClr val="1D0E62"/>
                </a:solidFill>
                <a:latin typeface="Lato Bold"/>
                <a:ea typeface="Lato Bold"/>
                <a:cs typeface="Lato Bold"/>
                <a:sym typeface="Lato Bold"/>
              </a:rPr>
              <a:t>Strong seasonal demand around Q2–Q3, with sales dip in late Q3 (Aug).</a:t>
            </a:r>
          </a:p>
          <a:p>
            <a:pPr algn="l">
              <a:lnSpc>
                <a:spcPts val="104"/>
              </a:lnSpc>
            </a:pPr>
            <a:endParaRPr lang="en-US" sz="2500" b="1">
              <a:solidFill>
                <a:srgbClr val="1D0E62"/>
              </a:solidFill>
              <a:latin typeface="Lato Bold"/>
              <a:ea typeface="Lato Bold"/>
              <a:cs typeface="Lato Bold"/>
              <a:sym typeface="Lato Bold"/>
            </a:endParaRPr>
          </a:p>
        </p:txBody>
      </p:sp>
      <p:sp>
        <p:nvSpPr>
          <p:cNvPr id="6" name="TextBox 6"/>
          <p:cNvSpPr txBox="1"/>
          <p:nvPr/>
        </p:nvSpPr>
        <p:spPr>
          <a:xfrm>
            <a:off x="8830723" y="785178"/>
            <a:ext cx="6362434" cy="662939"/>
          </a:xfrm>
          <a:prstGeom prst="rect">
            <a:avLst/>
          </a:prstGeom>
        </p:spPr>
        <p:txBody>
          <a:bodyPr lIns="0" tIns="0" rIns="0" bIns="0" rtlCol="0" anchor="t">
            <a:spAutoFit/>
          </a:bodyPr>
          <a:lstStyle/>
          <a:p>
            <a:pPr algn="ctr">
              <a:lnSpc>
                <a:spcPts val="5460"/>
              </a:lnSpc>
            </a:pPr>
            <a:r>
              <a:rPr lang="en-US" sz="3900">
                <a:solidFill>
                  <a:srgbClr val="8C52FF"/>
                </a:solidFill>
                <a:latin typeface="Lato"/>
                <a:ea typeface="Lato"/>
                <a:cs typeface="Lato"/>
                <a:sym typeface="Lato"/>
              </a:rPr>
              <a:t>💰 Profitability by Category</a:t>
            </a:r>
          </a:p>
        </p:txBody>
      </p:sp>
      <p:sp>
        <p:nvSpPr>
          <p:cNvPr id="7" name="TextBox 7"/>
          <p:cNvSpPr txBox="1"/>
          <p:nvPr/>
        </p:nvSpPr>
        <p:spPr>
          <a:xfrm>
            <a:off x="8968112" y="1666466"/>
            <a:ext cx="9182499" cy="2259647"/>
          </a:xfrm>
          <a:prstGeom prst="rect">
            <a:avLst/>
          </a:prstGeom>
        </p:spPr>
        <p:txBody>
          <a:bodyPr lIns="0" tIns="0" rIns="0" bIns="0" rtlCol="0" anchor="t">
            <a:spAutoFit/>
          </a:bodyPr>
          <a:lstStyle/>
          <a:p>
            <a:pPr marL="539761" lvl="1" indent="-269880" algn="l">
              <a:lnSpc>
                <a:spcPts val="3500"/>
              </a:lnSpc>
              <a:buFont typeface="Arial"/>
              <a:buChar char="•"/>
            </a:pPr>
            <a:r>
              <a:rPr lang="en-US" sz="2500" b="1">
                <a:solidFill>
                  <a:srgbClr val="FF6068"/>
                </a:solidFill>
                <a:latin typeface="Lato Bold"/>
                <a:ea typeface="Lato Bold"/>
                <a:cs typeface="Lato Bold"/>
                <a:sym typeface="Lato Bold"/>
              </a:rPr>
              <a:t>Accessories: </a:t>
            </a:r>
            <a:r>
              <a:rPr lang="en-US" sz="2500" b="1">
                <a:solidFill>
                  <a:srgbClr val="1D0E62"/>
                </a:solidFill>
                <a:latin typeface="Lato Bold"/>
                <a:ea typeface="Lato Bold"/>
                <a:cs typeface="Lato Bold"/>
                <a:sym typeface="Lato Bold"/>
              </a:rPr>
              <a:t>High margin </a:t>
            </a:r>
            <a:r>
              <a:rPr lang="en-US" sz="2500" b="1">
                <a:solidFill>
                  <a:srgbClr val="004AAD"/>
                </a:solidFill>
                <a:latin typeface="Lato Bold"/>
                <a:ea typeface="Lato Bold"/>
                <a:cs typeface="Lato Bold"/>
                <a:sym typeface="Lato Bold"/>
              </a:rPr>
              <a:t>(~70%)</a:t>
            </a:r>
            <a:r>
              <a:rPr lang="en-US" sz="2500" b="1">
                <a:solidFill>
                  <a:srgbClr val="1D0E62"/>
                </a:solidFill>
                <a:latin typeface="Lato Bold"/>
                <a:ea typeface="Lato Bold"/>
                <a:cs typeface="Lato Bold"/>
                <a:sym typeface="Lato Bold"/>
              </a:rPr>
              <a:t>, though small revenue.</a:t>
            </a:r>
          </a:p>
          <a:p>
            <a:pPr marL="539761" lvl="1" indent="-269880" algn="l">
              <a:lnSpc>
                <a:spcPts val="3500"/>
              </a:lnSpc>
              <a:buFont typeface="Arial"/>
              <a:buChar char="•"/>
            </a:pPr>
            <a:r>
              <a:rPr lang="en-US" sz="2500" b="1">
                <a:solidFill>
                  <a:srgbClr val="FF6068"/>
                </a:solidFill>
                <a:latin typeface="Lato Bold"/>
                <a:ea typeface="Lato Bold"/>
                <a:cs typeface="Lato Bold"/>
                <a:sym typeface="Lato Bold"/>
              </a:rPr>
              <a:t>Bikes: </a:t>
            </a:r>
            <a:r>
              <a:rPr lang="en-US" sz="2500" b="1">
                <a:solidFill>
                  <a:srgbClr val="1D0E62"/>
                </a:solidFill>
                <a:latin typeface="Lato Bold"/>
                <a:ea typeface="Lato Bold"/>
                <a:cs typeface="Lato Bold"/>
                <a:sym typeface="Lato Bold"/>
              </a:rPr>
              <a:t>Largest revenue contributor with</a:t>
            </a:r>
            <a:r>
              <a:rPr lang="en-US" sz="2500" b="1">
                <a:solidFill>
                  <a:srgbClr val="004AAD"/>
                </a:solidFill>
                <a:latin typeface="Lato Bold"/>
                <a:ea typeface="Lato Bold"/>
                <a:cs typeface="Lato Bold"/>
                <a:sym typeface="Lato Bold"/>
              </a:rPr>
              <a:t> ~42% </a:t>
            </a:r>
            <a:r>
              <a:rPr lang="en-US" sz="2500" b="1">
                <a:solidFill>
                  <a:srgbClr val="1D0E62"/>
                </a:solidFill>
                <a:latin typeface="Lato Bold"/>
                <a:ea typeface="Lato Bold"/>
                <a:cs typeface="Lato Bold"/>
                <a:sym typeface="Lato Bold"/>
              </a:rPr>
              <a:t>margin.</a:t>
            </a:r>
          </a:p>
          <a:p>
            <a:pPr marL="539761" lvl="1" indent="-269880" algn="l">
              <a:lnSpc>
                <a:spcPts val="3500"/>
              </a:lnSpc>
              <a:buFont typeface="Arial"/>
              <a:buChar char="•"/>
            </a:pPr>
            <a:r>
              <a:rPr lang="en-US" sz="2500" b="1">
                <a:solidFill>
                  <a:srgbClr val="FF6068"/>
                </a:solidFill>
                <a:latin typeface="Lato Bold"/>
                <a:ea typeface="Lato Bold"/>
                <a:cs typeface="Lato Bold"/>
                <a:sym typeface="Lato Bold"/>
              </a:rPr>
              <a:t>Clothing:</a:t>
            </a:r>
            <a:r>
              <a:rPr lang="en-US" sz="2500" b="1">
                <a:solidFill>
                  <a:srgbClr val="1D0E62"/>
                </a:solidFill>
                <a:latin typeface="Lato Bold"/>
                <a:ea typeface="Lato Bold"/>
                <a:cs typeface="Lato Bold"/>
                <a:sym typeface="Lato Bold"/>
              </a:rPr>
              <a:t> Lowest revenue, moderate margin</a:t>
            </a:r>
            <a:r>
              <a:rPr lang="en-US" sz="2500" b="1">
                <a:solidFill>
                  <a:srgbClr val="004AAD"/>
                </a:solidFill>
                <a:latin typeface="Lato Bold"/>
                <a:ea typeface="Lato Bold"/>
                <a:cs typeface="Lato Bold"/>
                <a:sym typeface="Lato Bold"/>
              </a:rPr>
              <a:t> (~50%).</a:t>
            </a:r>
          </a:p>
          <a:p>
            <a:pPr marL="539761" lvl="1" indent="-269880" algn="l">
              <a:lnSpc>
                <a:spcPts val="3500"/>
              </a:lnSpc>
              <a:buFont typeface="Arial"/>
              <a:buChar char="•"/>
            </a:pPr>
            <a:r>
              <a:rPr lang="en-US" sz="2500" b="1">
                <a:solidFill>
                  <a:srgbClr val="FF6068"/>
                </a:solidFill>
                <a:latin typeface="Lato Bold"/>
                <a:ea typeface="Lato Bold"/>
                <a:cs typeface="Lato Bold"/>
                <a:sym typeface="Lato Bold"/>
              </a:rPr>
              <a:t>🔎 Insight: </a:t>
            </a:r>
            <a:r>
              <a:rPr lang="en-US" sz="2500" b="1">
                <a:solidFill>
                  <a:srgbClr val="1D0E62"/>
                </a:solidFill>
                <a:latin typeface="Lato Bold"/>
                <a:ea typeface="Lato Bold"/>
                <a:cs typeface="Lato Bold"/>
                <a:sym typeface="Lato Bold"/>
              </a:rPr>
              <a:t>While bikes bring scale, accessories are the most profitable per dollar → strong case for upselling/cross-selling.</a:t>
            </a:r>
          </a:p>
          <a:p>
            <a:pPr algn="l">
              <a:lnSpc>
                <a:spcPts val="104"/>
              </a:lnSpc>
            </a:pPr>
            <a:endParaRPr lang="en-US" sz="2500" b="1">
              <a:solidFill>
                <a:srgbClr val="1D0E62"/>
              </a:solidFill>
              <a:latin typeface="Lato Bold"/>
              <a:ea typeface="Lato Bold"/>
              <a:cs typeface="Lato Bold"/>
              <a:sym typeface="Lato Bold"/>
            </a:endParaRPr>
          </a:p>
        </p:txBody>
      </p:sp>
      <p:sp>
        <p:nvSpPr>
          <p:cNvPr id="8" name="TextBox 8"/>
          <p:cNvSpPr txBox="1"/>
          <p:nvPr/>
        </p:nvSpPr>
        <p:spPr>
          <a:xfrm>
            <a:off x="9105501" y="5562282"/>
            <a:ext cx="5789743" cy="662939"/>
          </a:xfrm>
          <a:prstGeom prst="rect">
            <a:avLst/>
          </a:prstGeom>
        </p:spPr>
        <p:txBody>
          <a:bodyPr lIns="0" tIns="0" rIns="0" bIns="0" rtlCol="0" anchor="t">
            <a:spAutoFit/>
          </a:bodyPr>
          <a:lstStyle/>
          <a:p>
            <a:pPr algn="ctr">
              <a:lnSpc>
                <a:spcPts val="5460"/>
              </a:lnSpc>
            </a:pPr>
            <a:r>
              <a:rPr lang="en-US" sz="3900">
                <a:solidFill>
                  <a:srgbClr val="8C52FF"/>
                </a:solidFill>
                <a:latin typeface="Lato"/>
                <a:ea typeface="Lato"/>
                <a:cs typeface="Lato"/>
                <a:sym typeface="Lato"/>
              </a:rPr>
              <a:t>🛒 Category Performance</a:t>
            </a:r>
          </a:p>
        </p:txBody>
      </p:sp>
      <p:sp>
        <p:nvSpPr>
          <p:cNvPr id="9" name="TextBox 9"/>
          <p:cNvSpPr txBox="1"/>
          <p:nvPr/>
        </p:nvSpPr>
        <p:spPr>
          <a:xfrm>
            <a:off x="8830723" y="6303327"/>
            <a:ext cx="9457277" cy="2704147"/>
          </a:xfrm>
          <a:prstGeom prst="rect">
            <a:avLst/>
          </a:prstGeom>
        </p:spPr>
        <p:txBody>
          <a:bodyPr lIns="0" tIns="0" rIns="0" bIns="0" rtlCol="0" anchor="t">
            <a:spAutoFit/>
          </a:bodyPr>
          <a:lstStyle/>
          <a:p>
            <a:pPr marL="539761" lvl="1" indent="-269880" algn="l">
              <a:lnSpc>
                <a:spcPts val="3500"/>
              </a:lnSpc>
              <a:buFont typeface="Arial"/>
              <a:buChar char="•"/>
            </a:pPr>
            <a:r>
              <a:rPr lang="en-US" sz="2500" b="1">
                <a:solidFill>
                  <a:srgbClr val="FF6068"/>
                </a:solidFill>
                <a:latin typeface="Lato Bold"/>
                <a:ea typeface="Lato Bold"/>
                <a:cs typeface="Lato Bold"/>
                <a:sym typeface="Lato Bold"/>
              </a:rPr>
              <a:t>Bikes:</a:t>
            </a:r>
            <a:r>
              <a:rPr lang="en-US" sz="2500" b="1">
                <a:solidFill>
                  <a:srgbClr val="1D0E62"/>
                </a:solidFill>
                <a:latin typeface="Lato Bold"/>
                <a:ea typeface="Lato Bold"/>
                <a:cs typeface="Lato Bold"/>
                <a:sym typeface="Lato Bold"/>
              </a:rPr>
              <a:t> Contribute</a:t>
            </a:r>
            <a:r>
              <a:rPr lang="en-US" sz="2500" b="1">
                <a:solidFill>
                  <a:srgbClr val="004AAD"/>
                </a:solidFill>
                <a:latin typeface="Lato Bold"/>
                <a:ea typeface="Lato Bold"/>
                <a:cs typeface="Lato Bold"/>
                <a:sym typeface="Lato Bold"/>
              </a:rPr>
              <a:t> $23.64M (96%</a:t>
            </a:r>
            <a:r>
              <a:rPr lang="en-US" sz="2500" b="1">
                <a:solidFill>
                  <a:srgbClr val="1D0E62"/>
                </a:solidFill>
                <a:latin typeface="Lato Bold"/>
                <a:ea typeface="Lato Bold"/>
                <a:cs typeface="Lato Bold"/>
                <a:sym typeface="Lato Bold"/>
              </a:rPr>
              <a:t> of revenue) → dominant driver.</a:t>
            </a:r>
          </a:p>
          <a:p>
            <a:pPr marL="539761" lvl="1" indent="-269880" algn="l">
              <a:lnSpc>
                <a:spcPts val="3500"/>
              </a:lnSpc>
              <a:buFont typeface="Arial"/>
              <a:buChar char="•"/>
            </a:pPr>
            <a:r>
              <a:rPr lang="en-US" sz="2500" b="1">
                <a:solidFill>
                  <a:srgbClr val="FF6068"/>
                </a:solidFill>
                <a:latin typeface="Lato Bold"/>
                <a:ea typeface="Lato Bold"/>
                <a:cs typeface="Lato Bold"/>
                <a:sym typeface="Lato Bold"/>
              </a:rPr>
              <a:t>Accessories:</a:t>
            </a:r>
            <a:r>
              <a:rPr lang="en-US" sz="2500" b="1">
                <a:solidFill>
                  <a:srgbClr val="1D0E62"/>
                </a:solidFill>
                <a:latin typeface="Lato Bold"/>
                <a:ea typeface="Lato Bold"/>
                <a:cs typeface="Lato Bold"/>
                <a:sym typeface="Lato Bold"/>
              </a:rPr>
              <a:t> </a:t>
            </a:r>
            <a:r>
              <a:rPr lang="en-US" sz="2500" b="1">
                <a:solidFill>
                  <a:srgbClr val="004AAD"/>
                </a:solidFill>
                <a:latin typeface="Lato Bold"/>
                <a:ea typeface="Lato Bold"/>
                <a:cs typeface="Lato Bold"/>
                <a:sym typeface="Lato Bold"/>
              </a:rPr>
              <a:t>$0.65M (2.6%).</a:t>
            </a:r>
          </a:p>
          <a:p>
            <a:pPr marL="539761" lvl="1" indent="-269880" algn="l">
              <a:lnSpc>
                <a:spcPts val="3500"/>
              </a:lnSpc>
              <a:buFont typeface="Arial"/>
              <a:buChar char="•"/>
            </a:pPr>
            <a:r>
              <a:rPr lang="en-US" sz="2500" b="1">
                <a:solidFill>
                  <a:srgbClr val="1D0E62"/>
                </a:solidFill>
                <a:latin typeface="Lato Bold"/>
                <a:ea typeface="Lato Bold"/>
                <a:cs typeface="Lato Bold"/>
                <a:sym typeface="Lato Bold"/>
              </a:rPr>
              <a:t>Clothing: </a:t>
            </a:r>
            <a:r>
              <a:rPr lang="en-US" sz="2500" b="1">
                <a:solidFill>
                  <a:srgbClr val="004AAD"/>
                </a:solidFill>
                <a:latin typeface="Lato Bold"/>
                <a:ea typeface="Lato Bold"/>
                <a:cs typeface="Lato Bold"/>
                <a:sym typeface="Lato Bold"/>
              </a:rPr>
              <a:t>$0.31M</a:t>
            </a:r>
            <a:r>
              <a:rPr lang="en-US" sz="2500" b="1">
                <a:solidFill>
                  <a:srgbClr val="1D0E62"/>
                </a:solidFill>
                <a:latin typeface="Lato Bold"/>
                <a:ea typeface="Lato Bold"/>
                <a:cs typeface="Lato Bold"/>
                <a:sym typeface="Lato Bold"/>
              </a:rPr>
              <a:t> (tiny share).</a:t>
            </a:r>
          </a:p>
          <a:p>
            <a:pPr marL="539761" lvl="1" indent="-269880" algn="l">
              <a:lnSpc>
                <a:spcPts val="3500"/>
              </a:lnSpc>
              <a:buFont typeface="Arial"/>
              <a:buChar char="•"/>
            </a:pPr>
            <a:r>
              <a:rPr lang="en-US" sz="2500" b="1">
                <a:solidFill>
                  <a:srgbClr val="FF6068"/>
                </a:solidFill>
                <a:latin typeface="Lato Bold"/>
                <a:ea typeface="Lato Bold"/>
                <a:cs typeface="Lato Bold"/>
                <a:sym typeface="Lato Bold"/>
              </a:rPr>
              <a:t>🔎 Insight</a:t>
            </a:r>
            <a:r>
              <a:rPr lang="en-US" sz="2500" b="1">
                <a:solidFill>
                  <a:srgbClr val="1D0E62"/>
                </a:solidFill>
                <a:latin typeface="Lato Bold"/>
                <a:ea typeface="Lato Bold"/>
                <a:cs typeface="Lato Bold"/>
                <a:sym typeface="Lato Bold"/>
              </a:rPr>
              <a:t>: Heavy dependency on bikes, while accessories &amp; clothing remain untapped opportunities for growth.</a:t>
            </a:r>
          </a:p>
          <a:p>
            <a:pPr algn="l">
              <a:lnSpc>
                <a:spcPts val="104"/>
              </a:lnSpc>
            </a:pPr>
            <a:endParaRPr lang="en-US" sz="2500" b="1">
              <a:solidFill>
                <a:srgbClr val="1D0E62"/>
              </a:solidFill>
              <a:latin typeface="Lato Bold"/>
              <a:ea typeface="Lato Bold"/>
              <a:cs typeface="Lato Bold"/>
              <a:sym typeface="Lato Bold"/>
            </a:endParaRPr>
          </a:p>
        </p:txBody>
      </p:sp>
      <p:sp>
        <p:nvSpPr>
          <p:cNvPr id="11" name="TextBox 11"/>
          <p:cNvSpPr txBox="1"/>
          <p:nvPr/>
        </p:nvSpPr>
        <p:spPr>
          <a:xfrm>
            <a:off x="0" y="-33337"/>
            <a:ext cx="14478000" cy="689869"/>
          </a:xfrm>
          <a:prstGeom prst="rect">
            <a:avLst/>
          </a:prstGeom>
        </p:spPr>
        <p:txBody>
          <a:bodyPr wrap="square" lIns="0" tIns="0" rIns="0" bIns="0" rtlCol="0" anchor="t">
            <a:spAutoFit/>
          </a:bodyPr>
          <a:lstStyle/>
          <a:p>
            <a:pPr algn="ctr">
              <a:lnSpc>
                <a:spcPts val="5179"/>
              </a:lnSpc>
              <a:spcBef>
                <a:spcPct val="0"/>
              </a:spcBef>
            </a:pPr>
            <a:r>
              <a:rPr lang="en-US" sz="3699" dirty="0">
                <a:solidFill>
                  <a:srgbClr val="000000"/>
                </a:solidFill>
                <a:latin typeface="EB Garamond"/>
                <a:ea typeface="EB Garamond"/>
                <a:cs typeface="EB Garamond"/>
                <a:sym typeface="EB Garamond"/>
              </a:rPr>
              <a:t>                           </a:t>
            </a:r>
            <a:r>
              <a:rPr lang="en-US" sz="5400" dirty="0">
                <a:solidFill>
                  <a:srgbClr val="000000"/>
                </a:solidFill>
                <a:latin typeface="EB Garamond"/>
                <a:ea typeface="EB Garamond"/>
                <a:cs typeface="EB Garamond"/>
                <a:sym typeface="EB Garamond"/>
              </a:rPr>
              <a:t>Report</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7AD">
                <a:alpha val="100000"/>
              </a:srgbClr>
            </a:gs>
            <a:gs pos="100000">
              <a:srgbClr val="FFA9F9">
                <a:alpha val="100000"/>
              </a:srgbClr>
            </a:gs>
          </a:gsLst>
          <a:lin ang="0"/>
        </a:gradFill>
        <a:effectLst/>
      </p:bgPr>
    </p:bg>
    <p:spTree>
      <p:nvGrpSpPr>
        <p:cNvPr id="1" name=""/>
        <p:cNvGrpSpPr/>
        <p:nvPr/>
      </p:nvGrpSpPr>
      <p:grpSpPr>
        <a:xfrm>
          <a:off x="0" y="0"/>
          <a:ext cx="0" cy="0"/>
          <a:chOff x="0" y="0"/>
          <a:chExt cx="0" cy="0"/>
        </a:xfrm>
      </p:grpSpPr>
      <p:sp>
        <p:nvSpPr>
          <p:cNvPr id="3" name="Freeform 3"/>
          <p:cNvSpPr/>
          <p:nvPr/>
        </p:nvSpPr>
        <p:spPr>
          <a:xfrm>
            <a:off x="0" y="1057144"/>
            <a:ext cx="18288000" cy="9358865"/>
          </a:xfrm>
          <a:custGeom>
            <a:avLst/>
            <a:gdLst/>
            <a:ahLst/>
            <a:cxnLst/>
            <a:rect l="l" t="t" r="r" b="b"/>
            <a:pathLst>
              <a:path w="16455148" h="9358865">
                <a:moveTo>
                  <a:pt x="0" y="0"/>
                </a:moveTo>
                <a:lnTo>
                  <a:pt x="16455148" y="0"/>
                </a:lnTo>
                <a:lnTo>
                  <a:pt x="16455148" y="9358865"/>
                </a:lnTo>
                <a:lnTo>
                  <a:pt x="0" y="9358865"/>
                </a:lnTo>
                <a:lnTo>
                  <a:pt x="0" y="0"/>
                </a:lnTo>
                <a:close/>
              </a:path>
            </a:pathLst>
          </a:custGeom>
          <a:blipFill>
            <a:blip r:embed="rId2"/>
            <a:stretch>
              <a:fillRect/>
            </a:stretch>
          </a:blipFill>
        </p:spPr>
      </p:sp>
      <p:sp>
        <p:nvSpPr>
          <p:cNvPr id="4" name="TextBox 4"/>
          <p:cNvSpPr txBox="1"/>
          <p:nvPr/>
        </p:nvSpPr>
        <p:spPr>
          <a:xfrm>
            <a:off x="-134728" y="147959"/>
            <a:ext cx="8592928" cy="728341"/>
          </a:xfrm>
          <a:prstGeom prst="rect">
            <a:avLst/>
          </a:prstGeom>
        </p:spPr>
        <p:txBody>
          <a:bodyPr wrap="square" lIns="0" tIns="0" rIns="0" bIns="0" rtlCol="0" anchor="t">
            <a:spAutoFit/>
          </a:bodyPr>
          <a:lstStyle/>
          <a:p>
            <a:pPr algn="ctr">
              <a:lnSpc>
                <a:spcPts val="5599"/>
              </a:lnSpc>
              <a:spcBef>
                <a:spcPct val="0"/>
              </a:spcBef>
            </a:pPr>
            <a:r>
              <a:rPr lang="en-US" sz="5400" dirty="0">
                <a:solidFill>
                  <a:schemeClr val="accent6">
                    <a:lumMod val="75000"/>
                  </a:schemeClr>
                </a:solidFill>
                <a:latin typeface="EB Garamond"/>
                <a:ea typeface="EB Garamond"/>
                <a:cs typeface="EB Garamond"/>
                <a:sym typeface="EB Garamond"/>
              </a:rPr>
              <a:t>Customer Analytics Dashboard</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gradFill rotWithShape="1">
          <a:gsLst>
            <a:gs pos="0">
              <a:srgbClr val="CDFFD8">
                <a:alpha val="100000"/>
              </a:srgbClr>
            </a:gs>
            <a:gs pos="100000">
              <a:srgbClr val="94B9FF">
                <a:alpha val="100000"/>
              </a:srgbClr>
            </a:gs>
          </a:gsLst>
          <a:lin ang="0"/>
        </a:gradFill>
        <a:effectLst/>
      </p:bgPr>
    </p:bg>
    <p:spTree>
      <p:nvGrpSpPr>
        <p:cNvPr id="1" name=""/>
        <p:cNvGrpSpPr/>
        <p:nvPr/>
      </p:nvGrpSpPr>
      <p:grpSpPr>
        <a:xfrm>
          <a:off x="0" y="0"/>
          <a:ext cx="0" cy="0"/>
          <a:chOff x="0" y="0"/>
          <a:chExt cx="0" cy="0"/>
        </a:xfrm>
      </p:grpSpPr>
      <p:sp>
        <p:nvSpPr>
          <p:cNvPr id="2" name="TextBox 2"/>
          <p:cNvSpPr txBox="1"/>
          <p:nvPr/>
        </p:nvSpPr>
        <p:spPr>
          <a:xfrm>
            <a:off x="-285750" y="711440"/>
            <a:ext cx="5789743" cy="662939"/>
          </a:xfrm>
          <a:prstGeom prst="rect">
            <a:avLst/>
          </a:prstGeom>
        </p:spPr>
        <p:txBody>
          <a:bodyPr lIns="0" tIns="0" rIns="0" bIns="0" rtlCol="0" anchor="t">
            <a:spAutoFit/>
          </a:bodyPr>
          <a:lstStyle/>
          <a:p>
            <a:pPr algn="ctr">
              <a:lnSpc>
                <a:spcPts val="5460"/>
              </a:lnSpc>
            </a:pPr>
            <a:r>
              <a:rPr lang="en-US" sz="3900">
                <a:solidFill>
                  <a:srgbClr val="8C52FF"/>
                </a:solidFill>
                <a:latin typeface="Lato"/>
                <a:ea typeface="Lato"/>
                <a:cs typeface="Lato"/>
                <a:sym typeface="Lato"/>
              </a:rPr>
              <a:t>📊Overall Performance:</a:t>
            </a:r>
          </a:p>
        </p:txBody>
      </p:sp>
      <p:sp>
        <p:nvSpPr>
          <p:cNvPr id="3" name="TextBox 3"/>
          <p:cNvSpPr txBox="1"/>
          <p:nvPr/>
        </p:nvSpPr>
        <p:spPr>
          <a:xfrm>
            <a:off x="-190500" y="1460660"/>
            <a:ext cx="8253362" cy="3593147"/>
          </a:xfrm>
          <a:prstGeom prst="rect">
            <a:avLst/>
          </a:prstGeom>
        </p:spPr>
        <p:txBody>
          <a:bodyPr lIns="0" tIns="0" rIns="0" bIns="0" rtlCol="0" anchor="t">
            <a:spAutoFit/>
          </a:bodyPr>
          <a:lstStyle/>
          <a:p>
            <a:pPr marL="539761" lvl="1" indent="-269880" algn="l">
              <a:lnSpc>
                <a:spcPts val="3500"/>
              </a:lnSpc>
              <a:buFont typeface="Arial"/>
              <a:buChar char="•"/>
            </a:pPr>
            <a:r>
              <a:rPr lang="en-US" sz="2500" b="1" dirty="0">
                <a:solidFill>
                  <a:srgbClr val="FF6068"/>
                </a:solidFill>
                <a:latin typeface="Lato Bold"/>
                <a:ea typeface="Lato Bold"/>
                <a:cs typeface="Lato Bold"/>
                <a:sym typeface="Lato Bold"/>
              </a:rPr>
              <a:t>Total Revenue: </a:t>
            </a:r>
            <a:r>
              <a:rPr lang="en-US" sz="2500" b="1" dirty="0">
                <a:solidFill>
                  <a:srgbClr val="004AAD"/>
                </a:solidFill>
                <a:latin typeface="Lato Bold"/>
                <a:ea typeface="Lato Bold"/>
                <a:cs typeface="Lato Bold"/>
                <a:sym typeface="Lato Bold"/>
              </a:rPr>
              <a:t>$24.60M</a:t>
            </a:r>
            <a:r>
              <a:rPr lang="en-US" sz="2500" b="1" dirty="0">
                <a:solidFill>
                  <a:srgbClr val="FF6068"/>
                </a:solidFill>
                <a:latin typeface="Lato Bold"/>
                <a:ea typeface="Lato Bold"/>
                <a:cs typeface="Lato Bold"/>
                <a:sym typeface="Lato Bold"/>
              </a:rPr>
              <a:t> – </a:t>
            </a:r>
            <a:r>
              <a:rPr lang="en-US" sz="2500" b="1" dirty="0">
                <a:solidFill>
                  <a:srgbClr val="1D0E62"/>
                </a:solidFill>
                <a:latin typeface="Lato Bold"/>
                <a:ea typeface="Lato Bold"/>
                <a:cs typeface="Lato Bold"/>
                <a:sym typeface="Lato Bold"/>
              </a:rPr>
              <a:t>reflects strong sales generation.</a:t>
            </a:r>
          </a:p>
          <a:p>
            <a:pPr marL="539761" lvl="1" indent="-269880" algn="l">
              <a:lnSpc>
                <a:spcPts val="3500"/>
              </a:lnSpc>
              <a:buFont typeface="Arial"/>
              <a:buChar char="•"/>
            </a:pPr>
            <a:r>
              <a:rPr lang="en-US" sz="2500" b="1" dirty="0">
                <a:solidFill>
                  <a:srgbClr val="FF6068"/>
                </a:solidFill>
                <a:latin typeface="Lato Bold"/>
                <a:ea typeface="Lato Bold"/>
                <a:cs typeface="Lato Bold"/>
                <a:sym typeface="Lato Bold"/>
              </a:rPr>
              <a:t>Repeat Purchase Rate: </a:t>
            </a:r>
            <a:r>
              <a:rPr lang="en-US" sz="2500" b="1" dirty="0">
                <a:solidFill>
                  <a:srgbClr val="004AAD"/>
                </a:solidFill>
                <a:latin typeface="Lato Bold"/>
                <a:ea typeface="Lato Bold"/>
                <a:cs typeface="Lato Bold"/>
                <a:sym typeface="Lato Bold"/>
              </a:rPr>
              <a:t>86.64%</a:t>
            </a:r>
            <a:r>
              <a:rPr lang="en-US" sz="2500" b="1" dirty="0">
                <a:solidFill>
                  <a:srgbClr val="FF6068"/>
                </a:solidFill>
                <a:latin typeface="Lato Bold"/>
                <a:ea typeface="Lato Bold"/>
                <a:cs typeface="Lato Bold"/>
                <a:sym typeface="Lato Bold"/>
              </a:rPr>
              <a:t> – </a:t>
            </a:r>
            <a:r>
              <a:rPr lang="en-US" sz="2500" b="1" dirty="0">
                <a:solidFill>
                  <a:srgbClr val="1D0E62"/>
                </a:solidFill>
                <a:latin typeface="Lato Bold"/>
                <a:ea typeface="Lato Bold"/>
                <a:cs typeface="Lato Bold"/>
                <a:sym typeface="Lato Bold"/>
              </a:rPr>
              <a:t>very high, showing strong customer loyalty and retention.</a:t>
            </a:r>
          </a:p>
          <a:p>
            <a:pPr marL="539761" lvl="1" indent="-269880" algn="l">
              <a:lnSpc>
                <a:spcPts val="3500"/>
              </a:lnSpc>
              <a:buFont typeface="Arial"/>
              <a:buChar char="•"/>
            </a:pPr>
            <a:r>
              <a:rPr lang="en-US" sz="2500" b="1" dirty="0">
                <a:solidFill>
                  <a:srgbClr val="FF6068"/>
                </a:solidFill>
                <a:latin typeface="Lato Bold"/>
                <a:ea typeface="Lato Bold"/>
                <a:cs typeface="Lato Bold"/>
                <a:sym typeface="Lato Bold"/>
              </a:rPr>
              <a:t>Number of Customers: </a:t>
            </a:r>
            <a:r>
              <a:rPr lang="en-US" sz="2500" b="1" dirty="0">
                <a:solidFill>
                  <a:srgbClr val="004AAD"/>
                </a:solidFill>
                <a:latin typeface="Lato Bold"/>
                <a:ea typeface="Lato Bold"/>
                <a:cs typeface="Lato Bold"/>
                <a:sym typeface="Lato Bold"/>
              </a:rPr>
              <a:t>18K </a:t>
            </a:r>
            <a:r>
              <a:rPr lang="en-US" sz="2500" b="1" dirty="0">
                <a:solidFill>
                  <a:srgbClr val="FF6068"/>
                </a:solidFill>
                <a:latin typeface="Lato Bold"/>
                <a:ea typeface="Lato Bold"/>
                <a:cs typeface="Lato Bold"/>
                <a:sym typeface="Lato Bold"/>
              </a:rPr>
              <a:t>– </a:t>
            </a:r>
            <a:r>
              <a:rPr lang="en-US" sz="2500" b="1" dirty="0">
                <a:solidFill>
                  <a:srgbClr val="1D0E62"/>
                </a:solidFill>
                <a:latin typeface="Lato Bold"/>
                <a:ea typeface="Lato Bold"/>
                <a:cs typeface="Lato Bold"/>
                <a:sym typeface="Lato Bold"/>
              </a:rPr>
              <a:t>sizable active customer base.</a:t>
            </a:r>
          </a:p>
          <a:p>
            <a:pPr marL="539761" lvl="1" indent="-269880" algn="l">
              <a:lnSpc>
                <a:spcPts val="3500"/>
              </a:lnSpc>
              <a:buFont typeface="Arial"/>
              <a:buChar char="•"/>
            </a:pPr>
            <a:r>
              <a:rPr lang="en-US" sz="2500" b="1" dirty="0">
                <a:solidFill>
                  <a:srgbClr val="FF6068"/>
                </a:solidFill>
                <a:latin typeface="Lato Bold"/>
                <a:ea typeface="Lato Bold"/>
                <a:cs typeface="Lato Bold"/>
                <a:sym typeface="Lato Bold"/>
              </a:rPr>
              <a:t>Customer Segments: </a:t>
            </a:r>
            <a:r>
              <a:rPr lang="en-US" sz="2500" b="1" dirty="0">
                <a:solidFill>
                  <a:srgbClr val="1D0E62"/>
                </a:solidFill>
                <a:latin typeface="Lato Bold"/>
                <a:ea typeface="Lato Bold"/>
                <a:cs typeface="Lato Bold"/>
                <a:sym typeface="Lato Bold"/>
              </a:rPr>
              <a:t>Majority fall in </a:t>
            </a:r>
            <a:r>
              <a:rPr lang="en-US" sz="2500" b="1" dirty="0">
                <a:solidFill>
                  <a:srgbClr val="004AAD"/>
                </a:solidFill>
                <a:latin typeface="Lato Bold"/>
                <a:ea typeface="Lato Bold"/>
                <a:cs typeface="Lato Bold"/>
                <a:sym typeface="Lato Bold"/>
              </a:rPr>
              <a:t>“Mid”</a:t>
            </a:r>
            <a:r>
              <a:rPr lang="en-US" sz="2500" b="1" dirty="0">
                <a:solidFill>
                  <a:srgbClr val="1D0E62"/>
                </a:solidFill>
                <a:latin typeface="Lato Bold"/>
                <a:ea typeface="Lato Bold"/>
                <a:cs typeface="Lato Bold"/>
                <a:sym typeface="Lato Bold"/>
              </a:rPr>
              <a:t> and </a:t>
            </a:r>
            <a:r>
              <a:rPr lang="en-US" sz="2500" b="1" dirty="0">
                <a:solidFill>
                  <a:srgbClr val="004AAD"/>
                </a:solidFill>
                <a:latin typeface="Lato Bold"/>
                <a:ea typeface="Lato Bold"/>
                <a:cs typeface="Lato Bold"/>
                <a:sym typeface="Lato Bold"/>
              </a:rPr>
              <a:t>“High”</a:t>
            </a:r>
            <a:r>
              <a:rPr lang="en-US" sz="2500" b="1" dirty="0">
                <a:solidFill>
                  <a:srgbClr val="1D0E62"/>
                </a:solidFill>
                <a:latin typeface="Lato Bold"/>
                <a:ea typeface="Lato Bold"/>
                <a:cs typeface="Lato Bold"/>
                <a:sym typeface="Lato Bold"/>
              </a:rPr>
              <a:t> spend tiers, with a smaller </a:t>
            </a:r>
            <a:r>
              <a:rPr lang="en-US" sz="2500" b="1" dirty="0">
                <a:solidFill>
                  <a:srgbClr val="004AAD"/>
                </a:solidFill>
                <a:latin typeface="Lato Bold"/>
                <a:ea typeface="Lato Bold"/>
                <a:cs typeface="Lato Bold"/>
                <a:sym typeface="Lato Bold"/>
              </a:rPr>
              <a:t>“Low”</a:t>
            </a:r>
            <a:r>
              <a:rPr lang="en-US" sz="2500" b="1" dirty="0">
                <a:solidFill>
                  <a:srgbClr val="1D0E62"/>
                </a:solidFill>
                <a:latin typeface="Lato Bold"/>
                <a:ea typeface="Lato Bold"/>
                <a:cs typeface="Lato Bold"/>
                <a:sym typeface="Lato Bold"/>
              </a:rPr>
              <a:t> segment</a:t>
            </a:r>
          </a:p>
          <a:p>
            <a:pPr algn="l">
              <a:lnSpc>
                <a:spcPts val="104"/>
              </a:lnSpc>
            </a:pPr>
            <a:endParaRPr lang="en-US" sz="2500" b="1" dirty="0">
              <a:solidFill>
                <a:srgbClr val="1D0E62"/>
              </a:solidFill>
              <a:latin typeface="Lato Bold"/>
              <a:ea typeface="Lato Bold"/>
              <a:cs typeface="Lato Bold"/>
              <a:sym typeface="Lato Bold"/>
            </a:endParaRPr>
          </a:p>
        </p:txBody>
      </p:sp>
      <p:sp>
        <p:nvSpPr>
          <p:cNvPr id="4" name="TextBox 4"/>
          <p:cNvSpPr txBox="1"/>
          <p:nvPr/>
        </p:nvSpPr>
        <p:spPr>
          <a:xfrm>
            <a:off x="-190500" y="5602287"/>
            <a:ext cx="6245923" cy="622934"/>
          </a:xfrm>
          <a:prstGeom prst="rect">
            <a:avLst/>
          </a:prstGeom>
        </p:spPr>
        <p:txBody>
          <a:bodyPr lIns="0" tIns="0" rIns="0" bIns="0" rtlCol="0" anchor="t">
            <a:spAutoFit/>
          </a:bodyPr>
          <a:lstStyle/>
          <a:p>
            <a:pPr algn="ctr">
              <a:lnSpc>
                <a:spcPts val="5040"/>
              </a:lnSpc>
            </a:pPr>
            <a:r>
              <a:rPr lang="en-US" sz="3600">
                <a:solidFill>
                  <a:srgbClr val="8C52FF"/>
                </a:solidFill>
                <a:latin typeface="Lato"/>
                <a:ea typeface="Lato"/>
                <a:cs typeface="Lato"/>
                <a:sym typeface="Lato"/>
              </a:rPr>
              <a:t>📦 Monthly Revenue Trends</a:t>
            </a:r>
          </a:p>
        </p:txBody>
      </p:sp>
      <p:sp>
        <p:nvSpPr>
          <p:cNvPr id="5" name="TextBox 5"/>
          <p:cNvSpPr txBox="1"/>
          <p:nvPr/>
        </p:nvSpPr>
        <p:spPr>
          <a:xfrm>
            <a:off x="-200025" y="6341745"/>
            <a:ext cx="9030748" cy="2704147"/>
          </a:xfrm>
          <a:prstGeom prst="rect">
            <a:avLst/>
          </a:prstGeom>
        </p:spPr>
        <p:txBody>
          <a:bodyPr lIns="0" tIns="0" rIns="0" bIns="0" rtlCol="0" anchor="t">
            <a:spAutoFit/>
          </a:bodyPr>
          <a:lstStyle/>
          <a:p>
            <a:pPr marL="539761" lvl="1" indent="-269880" algn="l">
              <a:lnSpc>
                <a:spcPts val="3500"/>
              </a:lnSpc>
              <a:buFont typeface="Arial"/>
              <a:buChar char="•"/>
            </a:pPr>
            <a:r>
              <a:rPr lang="en-US" sz="2500" b="1">
                <a:solidFill>
                  <a:srgbClr val="FF6068"/>
                </a:solidFill>
                <a:latin typeface="Lato Bold"/>
                <a:ea typeface="Lato Bold"/>
                <a:cs typeface="Lato Bold"/>
                <a:sym typeface="Lato Bold"/>
              </a:rPr>
              <a:t>Revenue Growth: </a:t>
            </a:r>
            <a:r>
              <a:rPr lang="en-US" sz="2500" b="1">
                <a:solidFill>
                  <a:srgbClr val="1D0E62"/>
                </a:solidFill>
                <a:latin typeface="Lato Bold"/>
                <a:ea typeface="Lato Bold"/>
                <a:cs typeface="Lato Bold"/>
                <a:sym typeface="Lato Bold"/>
              </a:rPr>
              <a:t>Positive trend from</a:t>
            </a:r>
            <a:r>
              <a:rPr lang="en-US" sz="2500" b="1">
                <a:solidFill>
                  <a:srgbClr val="FF6068"/>
                </a:solidFill>
                <a:latin typeface="Lato Bold"/>
                <a:ea typeface="Lato Bold"/>
                <a:cs typeface="Lato Bold"/>
                <a:sym typeface="Lato Bold"/>
              </a:rPr>
              <a:t> </a:t>
            </a:r>
            <a:r>
              <a:rPr lang="en-US" sz="2500" b="1">
                <a:solidFill>
                  <a:srgbClr val="004AAD"/>
                </a:solidFill>
                <a:latin typeface="Lato Bold"/>
                <a:ea typeface="Lato Bold"/>
                <a:cs typeface="Lato Bold"/>
                <a:sym typeface="Lato Bold"/>
              </a:rPr>
              <a:t>2015 to 2017</a:t>
            </a:r>
            <a:r>
              <a:rPr lang="en-US" sz="2500" b="1">
                <a:solidFill>
                  <a:srgbClr val="FF6068"/>
                </a:solidFill>
                <a:latin typeface="Lato Bold"/>
                <a:ea typeface="Lato Bold"/>
                <a:cs typeface="Lato Bold"/>
                <a:sym typeface="Lato Bold"/>
              </a:rPr>
              <a:t>, </a:t>
            </a:r>
            <a:r>
              <a:rPr lang="en-US" sz="2500" b="1">
                <a:solidFill>
                  <a:srgbClr val="1D0E62"/>
                </a:solidFill>
                <a:latin typeface="Lato Bold"/>
                <a:ea typeface="Lato Bold"/>
                <a:cs typeface="Lato Bold"/>
                <a:sym typeface="Lato Bold"/>
              </a:rPr>
              <a:t>consistent annual increase.</a:t>
            </a:r>
          </a:p>
          <a:p>
            <a:pPr marL="539761" lvl="1" indent="-269880" algn="l">
              <a:lnSpc>
                <a:spcPts val="3500"/>
              </a:lnSpc>
              <a:buFont typeface="Arial"/>
              <a:buChar char="•"/>
            </a:pPr>
            <a:r>
              <a:rPr lang="en-US" sz="2500" b="1">
                <a:solidFill>
                  <a:srgbClr val="FF6068"/>
                </a:solidFill>
                <a:latin typeface="Lato Bold"/>
                <a:ea typeface="Lato Bold"/>
                <a:cs typeface="Lato Bold"/>
                <a:sym typeface="Lato Bold"/>
              </a:rPr>
              <a:t>Repeat vs New Revenue: </a:t>
            </a:r>
            <a:r>
              <a:rPr lang="en-US" sz="2500" b="1">
                <a:solidFill>
                  <a:srgbClr val="1D0E62"/>
                </a:solidFill>
                <a:latin typeface="Lato Bold"/>
                <a:ea typeface="Lato Bold"/>
                <a:cs typeface="Lato Bold"/>
                <a:sym typeface="Lato Bold"/>
              </a:rPr>
              <a:t>Majority of revenue comes from repeat customers, with repeat revenue increasing each year.</a:t>
            </a:r>
          </a:p>
          <a:p>
            <a:pPr marL="539761" lvl="1" indent="-269880" algn="l">
              <a:lnSpc>
                <a:spcPts val="3500"/>
              </a:lnSpc>
              <a:buFont typeface="Arial"/>
              <a:buChar char="•"/>
            </a:pPr>
            <a:r>
              <a:rPr lang="en-US" sz="2500" b="1">
                <a:solidFill>
                  <a:srgbClr val="FF6068"/>
                </a:solidFill>
                <a:latin typeface="Lato Bold"/>
                <a:ea typeface="Lato Bold"/>
                <a:cs typeface="Lato Bold"/>
                <a:sym typeface="Lato Bold"/>
              </a:rPr>
              <a:t>Segment Contribution: </a:t>
            </a:r>
            <a:r>
              <a:rPr lang="en-US" sz="2500" b="1">
                <a:solidFill>
                  <a:srgbClr val="004AAD"/>
                </a:solidFill>
                <a:latin typeface="Lato Bold"/>
                <a:ea typeface="Lato Bold"/>
                <a:cs typeface="Lato Bold"/>
                <a:sym typeface="Lato Bold"/>
              </a:rPr>
              <a:t>“Mid”</a:t>
            </a:r>
            <a:r>
              <a:rPr lang="en-US" sz="2500" b="1">
                <a:solidFill>
                  <a:srgbClr val="1D0E62"/>
                </a:solidFill>
                <a:latin typeface="Lato Bold"/>
                <a:ea typeface="Lato Bold"/>
                <a:cs typeface="Lato Bold"/>
                <a:sym typeface="Lato Bold"/>
              </a:rPr>
              <a:t> and </a:t>
            </a:r>
            <a:r>
              <a:rPr lang="en-US" sz="2500" b="1">
                <a:solidFill>
                  <a:srgbClr val="004AAD"/>
                </a:solidFill>
                <a:latin typeface="Lato Bold"/>
                <a:ea typeface="Lato Bold"/>
                <a:cs typeface="Lato Bold"/>
                <a:sym typeface="Lato Bold"/>
              </a:rPr>
              <a:t>“High”</a:t>
            </a:r>
            <a:r>
              <a:rPr lang="en-US" sz="2500" b="1">
                <a:solidFill>
                  <a:srgbClr val="1D0E62"/>
                </a:solidFill>
                <a:latin typeface="Lato Bold"/>
                <a:ea typeface="Lato Bold"/>
                <a:cs typeface="Lato Bold"/>
                <a:sym typeface="Lato Bold"/>
              </a:rPr>
              <a:t> segments drive most year-over-year revenue.</a:t>
            </a:r>
          </a:p>
          <a:p>
            <a:pPr algn="l">
              <a:lnSpc>
                <a:spcPts val="104"/>
              </a:lnSpc>
            </a:pPr>
            <a:endParaRPr lang="en-US" sz="2500" b="1">
              <a:solidFill>
                <a:srgbClr val="1D0E62"/>
              </a:solidFill>
              <a:latin typeface="Lato Bold"/>
              <a:ea typeface="Lato Bold"/>
              <a:cs typeface="Lato Bold"/>
              <a:sym typeface="Lato Bold"/>
            </a:endParaRPr>
          </a:p>
        </p:txBody>
      </p:sp>
      <p:sp>
        <p:nvSpPr>
          <p:cNvPr id="6" name="TextBox 6"/>
          <p:cNvSpPr txBox="1"/>
          <p:nvPr/>
        </p:nvSpPr>
        <p:spPr>
          <a:xfrm>
            <a:off x="8830723" y="785178"/>
            <a:ext cx="6362434" cy="662939"/>
          </a:xfrm>
          <a:prstGeom prst="rect">
            <a:avLst/>
          </a:prstGeom>
        </p:spPr>
        <p:txBody>
          <a:bodyPr lIns="0" tIns="0" rIns="0" bIns="0" rtlCol="0" anchor="t">
            <a:spAutoFit/>
          </a:bodyPr>
          <a:lstStyle/>
          <a:p>
            <a:pPr algn="ctr">
              <a:lnSpc>
                <a:spcPts val="5460"/>
              </a:lnSpc>
            </a:pPr>
            <a:r>
              <a:rPr lang="en-US" sz="3900">
                <a:solidFill>
                  <a:srgbClr val="8C52FF"/>
                </a:solidFill>
                <a:latin typeface="Lato"/>
                <a:ea typeface="Lato"/>
                <a:cs typeface="Lato"/>
                <a:sym typeface="Lato"/>
              </a:rPr>
              <a:t>💰 Profitability by Segment</a:t>
            </a:r>
          </a:p>
        </p:txBody>
      </p:sp>
      <p:sp>
        <p:nvSpPr>
          <p:cNvPr id="7" name="TextBox 7"/>
          <p:cNvSpPr txBox="1"/>
          <p:nvPr/>
        </p:nvSpPr>
        <p:spPr>
          <a:xfrm>
            <a:off x="8968112" y="1666466"/>
            <a:ext cx="9182499" cy="2259647"/>
          </a:xfrm>
          <a:prstGeom prst="rect">
            <a:avLst/>
          </a:prstGeom>
        </p:spPr>
        <p:txBody>
          <a:bodyPr lIns="0" tIns="0" rIns="0" bIns="0" rtlCol="0" anchor="t">
            <a:spAutoFit/>
          </a:bodyPr>
          <a:lstStyle/>
          <a:p>
            <a:pPr marL="539761" lvl="1" indent="-269880" algn="l">
              <a:lnSpc>
                <a:spcPts val="3500"/>
              </a:lnSpc>
              <a:buFont typeface="Arial"/>
              <a:buChar char="•"/>
            </a:pPr>
            <a:r>
              <a:rPr lang="en-US" sz="2500" b="1">
                <a:solidFill>
                  <a:srgbClr val="FF6068"/>
                </a:solidFill>
                <a:latin typeface="Lato Bold"/>
                <a:ea typeface="Lato Bold"/>
                <a:cs typeface="Lato Bold"/>
                <a:sym typeface="Lato Bold"/>
              </a:rPr>
              <a:t>High Segment: </a:t>
            </a:r>
            <a:r>
              <a:rPr lang="en-US" sz="2500" b="1">
                <a:solidFill>
                  <a:srgbClr val="1D0E62"/>
                </a:solidFill>
                <a:latin typeface="Lato Bold"/>
                <a:ea typeface="Lato Bold"/>
                <a:cs typeface="Lato Bold"/>
                <a:sym typeface="Lato Bold"/>
              </a:rPr>
              <a:t>Contributes large share of customer spend and revenue.</a:t>
            </a:r>
          </a:p>
          <a:p>
            <a:pPr marL="539761" lvl="1" indent="-269880" algn="l">
              <a:lnSpc>
                <a:spcPts val="3500"/>
              </a:lnSpc>
              <a:buFont typeface="Arial"/>
              <a:buChar char="•"/>
            </a:pPr>
            <a:r>
              <a:rPr lang="en-US" sz="2500" b="1">
                <a:solidFill>
                  <a:srgbClr val="FF6068"/>
                </a:solidFill>
                <a:latin typeface="Lato Bold"/>
                <a:ea typeface="Lato Bold"/>
                <a:cs typeface="Lato Bold"/>
                <a:sym typeface="Lato Bold"/>
              </a:rPr>
              <a:t>Mid Segment: </a:t>
            </a:r>
            <a:r>
              <a:rPr lang="en-US" sz="2500" b="1">
                <a:solidFill>
                  <a:srgbClr val="1D0E62"/>
                </a:solidFill>
                <a:latin typeface="Lato Bold"/>
                <a:ea typeface="Lato Bold"/>
                <a:cs typeface="Lato Bold"/>
                <a:sym typeface="Lato Bold"/>
              </a:rPr>
              <a:t>Largest population, gives balanced revenue.</a:t>
            </a:r>
          </a:p>
          <a:p>
            <a:pPr marL="539761" lvl="1" indent="-269880" algn="l">
              <a:lnSpc>
                <a:spcPts val="3500"/>
              </a:lnSpc>
              <a:buFont typeface="Arial"/>
              <a:buChar char="•"/>
            </a:pPr>
            <a:r>
              <a:rPr lang="en-US" sz="2500" b="1">
                <a:solidFill>
                  <a:srgbClr val="FF6068"/>
                </a:solidFill>
                <a:latin typeface="Lato Bold"/>
                <a:ea typeface="Lato Bold"/>
                <a:cs typeface="Lato Bold"/>
                <a:sym typeface="Lato Bold"/>
              </a:rPr>
              <a:t>Low Segment: </a:t>
            </a:r>
            <a:r>
              <a:rPr lang="en-US" sz="2500" b="1">
                <a:solidFill>
                  <a:srgbClr val="1D0E62"/>
                </a:solidFill>
                <a:latin typeface="Lato Bold"/>
                <a:ea typeface="Lato Bold"/>
                <a:cs typeface="Lato Bold"/>
                <a:sym typeface="Lato Bold"/>
              </a:rPr>
              <a:t>Small population and least contribution, opportunity for growth.</a:t>
            </a:r>
          </a:p>
          <a:p>
            <a:pPr algn="l">
              <a:lnSpc>
                <a:spcPts val="104"/>
              </a:lnSpc>
            </a:pPr>
            <a:endParaRPr lang="en-US" sz="2500" b="1">
              <a:solidFill>
                <a:srgbClr val="1D0E62"/>
              </a:solidFill>
              <a:latin typeface="Lato Bold"/>
              <a:ea typeface="Lato Bold"/>
              <a:cs typeface="Lato Bold"/>
              <a:sym typeface="Lato Bold"/>
            </a:endParaRPr>
          </a:p>
        </p:txBody>
      </p:sp>
      <p:sp>
        <p:nvSpPr>
          <p:cNvPr id="8" name="TextBox 8"/>
          <p:cNvSpPr txBox="1"/>
          <p:nvPr/>
        </p:nvSpPr>
        <p:spPr>
          <a:xfrm>
            <a:off x="9105501" y="5562282"/>
            <a:ext cx="7728851" cy="662939"/>
          </a:xfrm>
          <a:prstGeom prst="rect">
            <a:avLst/>
          </a:prstGeom>
        </p:spPr>
        <p:txBody>
          <a:bodyPr lIns="0" tIns="0" rIns="0" bIns="0" rtlCol="0" anchor="t">
            <a:spAutoFit/>
          </a:bodyPr>
          <a:lstStyle/>
          <a:p>
            <a:pPr algn="ctr">
              <a:lnSpc>
                <a:spcPts val="5460"/>
              </a:lnSpc>
            </a:pPr>
            <a:r>
              <a:rPr lang="en-US" sz="3900">
                <a:solidFill>
                  <a:srgbClr val="8C52FF"/>
                </a:solidFill>
                <a:latin typeface="Lato"/>
                <a:ea typeface="Lato"/>
                <a:cs typeface="Lato"/>
                <a:sym typeface="Lato"/>
              </a:rPr>
              <a:t>🛍️ Customer Spend Distribution</a:t>
            </a:r>
          </a:p>
        </p:txBody>
      </p:sp>
      <p:sp>
        <p:nvSpPr>
          <p:cNvPr id="9" name="TextBox 9"/>
          <p:cNvSpPr txBox="1"/>
          <p:nvPr/>
        </p:nvSpPr>
        <p:spPr>
          <a:xfrm>
            <a:off x="8830723" y="6303327"/>
            <a:ext cx="9457277" cy="1815147"/>
          </a:xfrm>
          <a:prstGeom prst="rect">
            <a:avLst/>
          </a:prstGeom>
        </p:spPr>
        <p:txBody>
          <a:bodyPr lIns="0" tIns="0" rIns="0" bIns="0" rtlCol="0" anchor="t">
            <a:spAutoFit/>
          </a:bodyPr>
          <a:lstStyle/>
          <a:p>
            <a:pPr marL="539761" lvl="1" indent="-269880" algn="l">
              <a:lnSpc>
                <a:spcPts val="3500"/>
              </a:lnSpc>
              <a:buFont typeface="Arial"/>
              <a:buChar char="•"/>
            </a:pPr>
            <a:r>
              <a:rPr lang="en-US" sz="2500" b="1">
                <a:solidFill>
                  <a:srgbClr val="FF6068"/>
                </a:solidFill>
                <a:latin typeface="Lato Bold"/>
                <a:ea typeface="Lato Bold"/>
                <a:cs typeface="Lato Bold"/>
                <a:sym typeface="Lato Bold"/>
              </a:rPr>
              <a:t>Average Spend:</a:t>
            </a:r>
            <a:r>
              <a:rPr lang="en-US" sz="2500" b="1">
                <a:solidFill>
                  <a:srgbClr val="1D0E62"/>
                </a:solidFill>
                <a:latin typeface="Lato Bold"/>
                <a:ea typeface="Lato Bold"/>
                <a:cs typeface="Lato Bold"/>
                <a:sym typeface="Lato Bold"/>
              </a:rPr>
              <a:t> Most customers in “</a:t>
            </a:r>
            <a:r>
              <a:rPr lang="en-US" sz="2500" b="1">
                <a:solidFill>
                  <a:srgbClr val="004AAD"/>
                </a:solidFill>
                <a:latin typeface="Lato Bold"/>
                <a:ea typeface="Lato Bold"/>
                <a:cs typeface="Lato Bold"/>
                <a:sym typeface="Lato Bold"/>
              </a:rPr>
              <a:t>10000+</a:t>
            </a:r>
            <a:r>
              <a:rPr lang="en-US" sz="2500" b="1">
                <a:solidFill>
                  <a:srgbClr val="1D0E62"/>
                </a:solidFill>
                <a:latin typeface="Lato Bold"/>
                <a:ea typeface="Lato Bold"/>
                <a:cs typeface="Lato Bold"/>
                <a:sym typeface="Lato Bold"/>
              </a:rPr>
              <a:t>” spend category, significant premium base.</a:t>
            </a:r>
          </a:p>
          <a:p>
            <a:pPr marL="539761" lvl="1" indent="-269880" algn="l">
              <a:lnSpc>
                <a:spcPts val="3500"/>
              </a:lnSpc>
              <a:buFont typeface="Arial"/>
              <a:buChar char="•"/>
            </a:pPr>
            <a:r>
              <a:rPr lang="en-US" sz="2500" b="1">
                <a:solidFill>
                  <a:srgbClr val="FF6068"/>
                </a:solidFill>
                <a:latin typeface="Lato Bold"/>
                <a:ea typeface="Lato Bold"/>
                <a:cs typeface="Lato Bold"/>
                <a:sym typeface="Lato Bold"/>
              </a:rPr>
              <a:t>Group Trends: </a:t>
            </a:r>
            <a:r>
              <a:rPr lang="en-US" sz="2500" b="1">
                <a:solidFill>
                  <a:srgbClr val="004AAD"/>
                </a:solidFill>
                <a:latin typeface="Lato Bold"/>
                <a:ea typeface="Lato Bold"/>
                <a:cs typeface="Lato Bold"/>
                <a:sym typeface="Lato Bold"/>
              </a:rPr>
              <a:t>“5000–9999”</a:t>
            </a:r>
            <a:r>
              <a:rPr lang="en-US" sz="2500" b="1">
                <a:solidFill>
                  <a:srgbClr val="1D0E62"/>
                </a:solidFill>
                <a:latin typeface="Lato Bold"/>
                <a:ea typeface="Lato Bold"/>
                <a:cs typeface="Lato Bold"/>
                <a:sym typeface="Lato Bold"/>
              </a:rPr>
              <a:t> and </a:t>
            </a:r>
            <a:r>
              <a:rPr lang="en-US" sz="2500" b="1">
                <a:solidFill>
                  <a:srgbClr val="004AAD"/>
                </a:solidFill>
                <a:latin typeface="Lato Bold"/>
                <a:ea typeface="Lato Bold"/>
                <a:cs typeface="Lato Bold"/>
                <a:sym typeface="Lato Bold"/>
              </a:rPr>
              <a:t>“1000–4999” </a:t>
            </a:r>
            <a:r>
              <a:rPr lang="en-US" sz="2500" b="1">
                <a:solidFill>
                  <a:srgbClr val="1D0E62"/>
                </a:solidFill>
                <a:latin typeface="Lato Bold"/>
                <a:ea typeface="Lato Bold"/>
                <a:cs typeface="Lato Bold"/>
                <a:sym typeface="Lato Bold"/>
              </a:rPr>
              <a:t>spend groups also hold sizable shares.</a:t>
            </a:r>
          </a:p>
          <a:p>
            <a:pPr algn="l">
              <a:lnSpc>
                <a:spcPts val="104"/>
              </a:lnSpc>
            </a:pPr>
            <a:endParaRPr lang="en-US" sz="2500" b="1">
              <a:solidFill>
                <a:srgbClr val="1D0E62"/>
              </a:solidFill>
              <a:latin typeface="Lato Bold"/>
              <a:ea typeface="Lato Bold"/>
              <a:cs typeface="Lato Bold"/>
              <a:sym typeface="Lato Bold"/>
            </a:endParaRPr>
          </a:p>
        </p:txBody>
      </p:sp>
      <p:sp>
        <p:nvSpPr>
          <p:cNvPr id="11" name="TextBox 11"/>
          <p:cNvSpPr txBox="1"/>
          <p:nvPr/>
        </p:nvSpPr>
        <p:spPr>
          <a:xfrm>
            <a:off x="0" y="-33337"/>
            <a:ext cx="16834352" cy="689869"/>
          </a:xfrm>
          <a:prstGeom prst="rect">
            <a:avLst/>
          </a:prstGeom>
        </p:spPr>
        <p:txBody>
          <a:bodyPr wrap="square" lIns="0" tIns="0" rIns="0" bIns="0" rtlCol="0" anchor="t">
            <a:spAutoFit/>
          </a:bodyPr>
          <a:lstStyle/>
          <a:p>
            <a:pPr algn="ctr">
              <a:lnSpc>
                <a:spcPts val="5179"/>
              </a:lnSpc>
              <a:spcBef>
                <a:spcPct val="0"/>
              </a:spcBef>
            </a:pPr>
            <a:r>
              <a:rPr lang="en-US" sz="5400" dirty="0">
                <a:solidFill>
                  <a:srgbClr val="000000"/>
                </a:solidFill>
                <a:latin typeface="EB Garamond"/>
                <a:ea typeface="EB Garamond"/>
                <a:cs typeface="EB Garamond"/>
                <a:sym typeface="EB Garamond"/>
              </a:rPr>
              <a:t>Report</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7AD">
                <a:alpha val="100000"/>
              </a:srgbClr>
            </a:gs>
            <a:gs pos="100000">
              <a:srgbClr val="FFA9F9">
                <a:alpha val="100000"/>
              </a:srgbClr>
            </a:gs>
          </a:gsLst>
          <a:lin ang="0"/>
        </a:gradFill>
        <a:effectLst/>
      </p:bgPr>
    </p:bg>
    <p:spTree>
      <p:nvGrpSpPr>
        <p:cNvPr id="1" name=""/>
        <p:cNvGrpSpPr/>
        <p:nvPr/>
      </p:nvGrpSpPr>
      <p:grpSpPr>
        <a:xfrm>
          <a:off x="0" y="0"/>
          <a:ext cx="0" cy="0"/>
          <a:chOff x="0" y="0"/>
          <a:chExt cx="0" cy="0"/>
        </a:xfrm>
      </p:grpSpPr>
      <p:sp>
        <p:nvSpPr>
          <p:cNvPr id="3" name="Freeform 3"/>
          <p:cNvSpPr/>
          <p:nvPr/>
        </p:nvSpPr>
        <p:spPr>
          <a:xfrm>
            <a:off x="0" y="1154684"/>
            <a:ext cx="18288000" cy="9132316"/>
          </a:xfrm>
          <a:custGeom>
            <a:avLst/>
            <a:gdLst/>
            <a:ahLst/>
            <a:cxnLst/>
            <a:rect l="l" t="t" r="r" b="b"/>
            <a:pathLst>
              <a:path w="16532429" h="8744874">
                <a:moveTo>
                  <a:pt x="0" y="0"/>
                </a:moveTo>
                <a:lnTo>
                  <a:pt x="16532429" y="0"/>
                </a:lnTo>
                <a:lnTo>
                  <a:pt x="16532429" y="8744874"/>
                </a:lnTo>
                <a:lnTo>
                  <a:pt x="0" y="8744874"/>
                </a:lnTo>
                <a:lnTo>
                  <a:pt x="0" y="0"/>
                </a:lnTo>
                <a:close/>
              </a:path>
            </a:pathLst>
          </a:custGeom>
          <a:blipFill>
            <a:blip r:embed="rId2"/>
            <a:stretch>
              <a:fillRect t="-3171" b="-3171"/>
            </a:stretch>
          </a:blipFill>
        </p:spPr>
      </p:sp>
      <p:sp>
        <p:nvSpPr>
          <p:cNvPr id="4" name="TextBox 4"/>
          <p:cNvSpPr txBox="1"/>
          <p:nvPr/>
        </p:nvSpPr>
        <p:spPr>
          <a:xfrm>
            <a:off x="-134728" y="114300"/>
            <a:ext cx="9278728" cy="728341"/>
          </a:xfrm>
          <a:prstGeom prst="rect">
            <a:avLst/>
          </a:prstGeom>
        </p:spPr>
        <p:txBody>
          <a:bodyPr wrap="square" lIns="0" tIns="0" rIns="0" bIns="0" rtlCol="0" anchor="t">
            <a:spAutoFit/>
          </a:bodyPr>
          <a:lstStyle/>
          <a:p>
            <a:pPr algn="ctr">
              <a:lnSpc>
                <a:spcPts val="5599"/>
              </a:lnSpc>
              <a:spcBef>
                <a:spcPct val="0"/>
              </a:spcBef>
            </a:pPr>
            <a:r>
              <a:rPr lang="en-US" sz="5400" dirty="0">
                <a:solidFill>
                  <a:schemeClr val="accent6">
                    <a:lumMod val="75000"/>
                  </a:schemeClr>
                </a:solidFill>
                <a:latin typeface="EB Garamond"/>
                <a:ea typeface="EB Garamond"/>
                <a:cs typeface="EB Garamond"/>
                <a:sym typeface="EB Garamond"/>
              </a:rPr>
              <a:t>Regional Performance Dashboard</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gradFill rotWithShape="1">
          <a:gsLst>
            <a:gs pos="0">
              <a:srgbClr val="CDFFD8">
                <a:alpha val="100000"/>
              </a:srgbClr>
            </a:gs>
            <a:gs pos="100000">
              <a:srgbClr val="94B9FF">
                <a:alpha val="100000"/>
              </a:srgbClr>
            </a:gs>
          </a:gsLst>
          <a:lin ang="0"/>
        </a:gradFill>
        <a:effectLst/>
      </p:bgPr>
    </p:bg>
    <p:spTree>
      <p:nvGrpSpPr>
        <p:cNvPr id="1" name=""/>
        <p:cNvGrpSpPr/>
        <p:nvPr/>
      </p:nvGrpSpPr>
      <p:grpSpPr>
        <a:xfrm>
          <a:off x="0" y="0"/>
          <a:ext cx="0" cy="0"/>
          <a:chOff x="0" y="0"/>
          <a:chExt cx="0" cy="0"/>
        </a:xfrm>
      </p:grpSpPr>
      <p:sp>
        <p:nvSpPr>
          <p:cNvPr id="2" name="TextBox 2"/>
          <p:cNvSpPr txBox="1"/>
          <p:nvPr/>
        </p:nvSpPr>
        <p:spPr>
          <a:xfrm>
            <a:off x="180975" y="701915"/>
            <a:ext cx="10686811" cy="755015"/>
          </a:xfrm>
          <a:prstGeom prst="rect">
            <a:avLst/>
          </a:prstGeom>
        </p:spPr>
        <p:txBody>
          <a:bodyPr lIns="0" tIns="0" rIns="0" bIns="0" rtlCol="0" anchor="t">
            <a:spAutoFit/>
          </a:bodyPr>
          <a:lstStyle/>
          <a:p>
            <a:pPr algn="ctr">
              <a:lnSpc>
                <a:spcPts val="6160"/>
              </a:lnSpc>
            </a:pPr>
            <a:r>
              <a:rPr lang="en-US" sz="4400">
                <a:solidFill>
                  <a:srgbClr val="8C52FF"/>
                </a:solidFill>
                <a:latin typeface="Lato"/>
                <a:ea typeface="Lato"/>
                <a:cs typeface="Lato"/>
                <a:sym typeface="Lato"/>
              </a:rPr>
              <a:t>Regional Profit &amp; Revenue Performance</a:t>
            </a:r>
          </a:p>
        </p:txBody>
      </p:sp>
      <p:sp>
        <p:nvSpPr>
          <p:cNvPr id="3" name="TextBox 3"/>
          <p:cNvSpPr txBox="1"/>
          <p:nvPr/>
        </p:nvSpPr>
        <p:spPr>
          <a:xfrm>
            <a:off x="0" y="1507729"/>
            <a:ext cx="18211828" cy="1328631"/>
          </a:xfrm>
          <a:prstGeom prst="rect">
            <a:avLst/>
          </a:prstGeom>
        </p:spPr>
        <p:txBody>
          <a:bodyPr lIns="0" tIns="0" rIns="0" bIns="0" rtlCol="0" anchor="t">
            <a:spAutoFit/>
          </a:bodyPr>
          <a:lstStyle/>
          <a:p>
            <a:pPr marL="712479" lvl="1" indent="-356239" algn="l">
              <a:lnSpc>
                <a:spcPts val="4620"/>
              </a:lnSpc>
              <a:buFont typeface="Arial"/>
              <a:buChar char="•"/>
            </a:pPr>
            <a:r>
              <a:rPr lang="en-US" sz="3300" b="1">
                <a:solidFill>
                  <a:srgbClr val="FF6068"/>
                </a:solidFill>
                <a:latin typeface="Lato Bold"/>
                <a:ea typeface="Lato Bold"/>
                <a:cs typeface="Lato Bold"/>
                <a:sym typeface="Lato Bold"/>
              </a:rPr>
              <a:t>Profit Margin: </a:t>
            </a:r>
            <a:r>
              <a:rPr lang="en-US" sz="3300" b="1">
                <a:solidFill>
                  <a:srgbClr val="1D0E62"/>
                </a:solidFill>
                <a:latin typeface="Lato Bold"/>
                <a:ea typeface="Lato Bold"/>
                <a:cs typeface="Lato Bold"/>
                <a:sym typeface="Lato Bold"/>
              </a:rPr>
              <a:t>Healthy at </a:t>
            </a:r>
            <a:r>
              <a:rPr lang="en-US" sz="3300" b="1">
                <a:solidFill>
                  <a:srgbClr val="004AAD"/>
                </a:solidFill>
                <a:latin typeface="Lato Bold"/>
                <a:ea typeface="Lato Bold"/>
                <a:cs typeface="Lato Bold"/>
                <a:sym typeface="Lato Bold"/>
              </a:rPr>
              <a:t>41.24%</a:t>
            </a:r>
            <a:r>
              <a:rPr lang="en-US" sz="3300" b="1">
                <a:solidFill>
                  <a:srgbClr val="1D0E62"/>
                </a:solidFill>
                <a:latin typeface="Lato Bold"/>
                <a:ea typeface="Lato Bold"/>
                <a:cs typeface="Lato Bold"/>
                <a:sym typeface="Lato Bold"/>
              </a:rPr>
              <a:t>, suggesting good cost management and pricing strategy.</a:t>
            </a:r>
          </a:p>
          <a:p>
            <a:pPr marL="712479" lvl="1" indent="-356239" algn="l">
              <a:lnSpc>
                <a:spcPts val="4620"/>
              </a:lnSpc>
              <a:buFont typeface="Arial"/>
              <a:buChar char="•"/>
            </a:pPr>
            <a:r>
              <a:rPr lang="en-US" sz="3300" b="1">
                <a:solidFill>
                  <a:srgbClr val="FF6068"/>
                </a:solidFill>
                <a:latin typeface="Lato Bold"/>
                <a:ea typeface="Lato Bold"/>
                <a:cs typeface="Lato Bold"/>
                <a:sym typeface="Lato Bold"/>
              </a:rPr>
              <a:t>Total Revenue:</a:t>
            </a:r>
            <a:r>
              <a:rPr lang="en-US" sz="3300" b="1">
                <a:solidFill>
                  <a:srgbClr val="004AAD"/>
                </a:solidFill>
                <a:latin typeface="Lato Bold"/>
                <a:ea typeface="Lato Bold"/>
                <a:cs typeface="Lato Bold"/>
                <a:sym typeface="Lato Bold"/>
              </a:rPr>
              <a:t> $24.60M</a:t>
            </a:r>
            <a:r>
              <a:rPr lang="en-US" sz="3300" b="1">
                <a:solidFill>
                  <a:srgbClr val="1D0E62"/>
                </a:solidFill>
                <a:latin typeface="Lato Bold"/>
                <a:ea typeface="Lato Bold"/>
                <a:cs typeface="Lato Bold"/>
                <a:sym typeface="Lato Bold"/>
              </a:rPr>
              <a:t> with </a:t>
            </a:r>
            <a:r>
              <a:rPr lang="en-US" sz="3300" b="1">
                <a:solidFill>
                  <a:srgbClr val="004AAD"/>
                </a:solidFill>
                <a:latin typeface="Lato Bold"/>
                <a:ea typeface="Lato Bold"/>
                <a:cs typeface="Lato Bold"/>
                <a:sym typeface="Lato Bold"/>
              </a:rPr>
              <a:t>25K </a:t>
            </a:r>
            <a:r>
              <a:rPr lang="en-US" sz="3300" b="1">
                <a:solidFill>
                  <a:srgbClr val="1D0E62"/>
                </a:solidFill>
                <a:latin typeface="Lato Bold"/>
                <a:ea typeface="Lato Bold"/>
                <a:cs typeface="Lato Bold"/>
                <a:sym typeface="Lato Bold"/>
              </a:rPr>
              <a:t>orders shows solid market demand and sales volume</a:t>
            </a:r>
            <a:r>
              <a:rPr lang="en-US" sz="3300" b="1">
                <a:solidFill>
                  <a:srgbClr val="FF6068"/>
                </a:solidFill>
                <a:latin typeface="Lato Bold"/>
                <a:ea typeface="Lato Bold"/>
                <a:cs typeface="Lato Bold"/>
                <a:sym typeface="Lato Bold"/>
              </a:rPr>
              <a:t>.</a:t>
            </a:r>
          </a:p>
          <a:p>
            <a:pPr algn="l">
              <a:lnSpc>
                <a:spcPts val="1224"/>
              </a:lnSpc>
            </a:pPr>
            <a:endParaRPr lang="en-US" sz="3300" b="1">
              <a:solidFill>
                <a:srgbClr val="FF6068"/>
              </a:solidFill>
              <a:latin typeface="Lato Bold"/>
              <a:ea typeface="Lato Bold"/>
              <a:cs typeface="Lato Bold"/>
              <a:sym typeface="Lato Bold"/>
            </a:endParaRPr>
          </a:p>
        </p:txBody>
      </p:sp>
      <p:sp>
        <p:nvSpPr>
          <p:cNvPr id="5" name="TextBox 5"/>
          <p:cNvSpPr txBox="1"/>
          <p:nvPr/>
        </p:nvSpPr>
        <p:spPr>
          <a:xfrm>
            <a:off x="0" y="-33337"/>
            <a:ext cx="17602200" cy="689869"/>
          </a:xfrm>
          <a:prstGeom prst="rect">
            <a:avLst/>
          </a:prstGeom>
        </p:spPr>
        <p:txBody>
          <a:bodyPr wrap="square" lIns="0" tIns="0" rIns="0" bIns="0" rtlCol="0" anchor="t">
            <a:spAutoFit/>
          </a:bodyPr>
          <a:lstStyle/>
          <a:p>
            <a:pPr algn="ctr">
              <a:lnSpc>
                <a:spcPts val="5179"/>
              </a:lnSpc>
              <a:spcBef>
                <a:spcPct val="0"/>
              </a:spcBef>
            </a:pPr>
            <a:r>
              <a:rPr lang="en-US" sz="5400" dirty="0">
                <a:solidFill>
                  <a:srgbClr val="000000"/>
                </a:solidFill>
                <a:latin typeface="EB Garamond"/>
                <a:ea typeface="EB Garamond"/>
                <a:cs typeface="EB Garamond"/>
                <a:sym typeface="EB Garamond"/>
              </a:rPr>
              <a:t>Report</a:t>
            </a:r>
          </a:p>
        </p:txBody>
      </p:sp>
      <p:sp>
        <p:nvSpPr>
          <p:cNvPr id="6" name="TextBox 6"/>
          <p:cNvSpPr txBox="1"/>
          <p:nvPr/>
        </p:nvSpPr>
        <p:spPr>
          <a:xfrm>
            <a:off x="180975" y="2662476"/>
            <a:ext cx="10325282" cy="738505"/>
          </a:xfrm>
          <a:prstGeom prst="rect">
            <a:avLst/>
          </a:prstGeom>
        </p:spPr>
        <p:txBody>
          <a:bodyPr lIns="0" tIns="0" rIns="0" bIns="0" rtlCol="0" anchor="t">
            <a:spAutoFit/>
          </a:bodyPr>
          <a:lstStyle/>
          <a:p>
            <a:pPr algn="ctr">
              <a:lnSpc>
                <a:spcPts val="6020"/>
              </a:lnSpc>
            </a:pPr>
            <a:r>
              <a:rPr lang="en-US" sz="4300">
                <a:solidFill>
                  <a:srgbClr val="8C52FF"/>
                </a:solidFill>
                <a:latin typeface="Lato"/>
                <a:ea typeface="Lato"/>
                <a:cs typeface="Lato"/>
                <a:sym typeface="Lato"/>
              </a:rPr>
              <a:t>Region-to-Region Revenue Comparison</a:t>
            </a:r>
          </a:p>
        </p:txBody>
      </p:sp>
      <p:sp>
        <p:nvSpPr>
          <p:cNvPr id="7" name="TextBox 7"/>
          <p:cNvSpPr txBox="1"/>
          <p:nvPr/>
        </p:nvSpPr>
        <p:spPr>
          <a:xfrm>
            <a:off x="38086" y="3485753"/>
            <a:ext cx="18211828" cy="4297997"/>
          </a:xfrm>
          <a:prstGeom prst="rect">
            <a:avLst/>
          </a:prstGeom>
        </p:spPr>
        <p:txBody>
          <a:bodyPr lIns="0" tIns="0" rIns="0" bIns="0" rtlCol="0" anchor="t">
            <a:spAutoFit/>
          </a:bodyPr>
          <a:lstStyle/>
          <a:p>
            <a:pPr marL="647700" lvl="1" indent="-323850" algn="l">
              <a:lnSpc>
                <a:spcPts val="4199"/>
              </a:lnSpc>
              <a:buFont typeface="Arial"/>
              <a:buChar char="•"/>
            </a:pPr>
            <a:r>
              <a:rPr lang="en-US" sz="2999" b="1">
                <a:solidFill>
                  <a:srgbClr val="F26B6D"/>
                </a:solidFill>
                <a:latin typeface="Lato Bold"/>
                <a:ea typeface="Lato Bold"/>
                <a:cs typeface="Lato Bold"/>
                <a:sym typeface="Lato Bold"/>
              </a:rPr>
              <a:t>Australia leads significantly with over $7M in sales</a:t>
            </a:r>
            <a:r>
              <a:rPr lang="en-US" sz="2999" b="1">
                <a:solidFill>
                  <a:srgbClr val="1D0E62"/>
                </a:solidFill>
                <a:latin typeface="Lato Bold"/>
                <a:ea typeface="Lato Bold"/>
                <a:cs typeface="Lato Bold"/>
                <a:sym typeface="Lato Bold"/>
              </a:rPr>
              <a:t> — strong market presence and potential flagship region.</a:t>
            </a:r>
          </a:p>
          <a:p>
            <a:pPr marL="647700" lvl="1" indent="-323850" algn="l">
              <a:lnSpc>
                <a:spcPts val="4199"/>
              </a:lnSpc>
              <a:buFont typeface="Arial"/>
              <a:buChar char="•"/>
            </a:pPr>
            <a:r>
              <a:rPr lang="en-US" sz="2999" b="1">
                <a:solidFill>
                  <a:srgbClr val="F26B6D"/>
                </a:solidFill>
                <a:latin typeface="Lato Bold"/>
                <a:ea typeface="Lato Bold"/>
                <a:cs typeface="Lato Bold"/>
                <a:sym typeface="Lato Bold"/>
              </a:rPr>
              <a:t>Southwest and Northwest U.S. regions</a:t>
            </a:r>
            <a:r>
              <a:rPr lang="en-US" sz="2999" b="1">
                <a:solidFill>
                  <a:srgbClr val="1D0E62"/>
                </a:solidFill>
                <a:latin typeface="Lato Bold"/>
                <a:ea typeface="Lato Bold"/>
                <a:cs typeface="Lato Bold"/>
                <a:sym typeface="Lato Bold"/>
              </a:rPr>
              <a:t> follow with</a:t>
            </a:r>
            <a:r>
              <a:rPr lang="en-US" sz="2999" b="1">
                <a:solidFill>
                  <a:srgbClr val="004AAD"/>
                </a:solidFill>
                <a:latin typeface="Lato Bold"/>
                <a:ea typeface="Lato Bold"/>
                <a:cs typeface="Lato Bold"/>
                <a:sym typeface="Lato Bold"/>
              </a:rPr>
              <a:t> $4M–$3M</a:t>
            </a:r>
            <a:r>
              <a:rPr lang="en-US" sz="2999" b="1">
                <a:solidFill>
                  <a:srgbClr val="1D0E62"/>
                </a:solidFill>
                <a:latin typeface="Lato Bold"/>
                <a:ea typeface="Lato Bold"/>
                <a:cs typeface="Lato Bold"/>
                <a:sym typeface="Lato Bold"/>
              </a:rPr>
              <a:t> in revenue, important US markets driving business.</a:t>
            </a:r>
          </a:p>
          <a:p>
            <a:pPr marL="647700" lvl="1" indent="-323850" algn="l">
              <a:lnSpc>
                <a:spcPts val="4199"/>
              </a:lnSpc>
              <a:buFont typeface="Arial"/>
              <a:buChar char="•"/>
            </a:pPr>
            <a:r>
              <a:rPr lang="en-US" sz="2999" b="1">
                <a:solidFill>
                  <a:srgbClr val="FF6068"/>
                </a:solidFill>
                <a:latin typeface="Lato Bold"/>
                <a:ea typeface="Lato Bold"/>
                <a:cs typeface="Lato Bold"/>
                <a:sym typeface="Lato Bold"/>
              </a:rPr>
              <a:t>United Kingdom, Germany, France, Canada</a:t>
            </a:r>
            <a:r>
              <a:rPr lang="en-US" sz="2999" b="1">
                <a:solidFill>
                  <a:srgbClr val="1D0E62"/>
                </a:solidFill>
                <a:latin typeface="Lato Bold"/>
                <a:ea typeface="Lato Bold"/>
                <a:cs typeface="Lato Bold"/>
                <a:sym typeface="Lato Bold"/>
              </a:rPr>
              <a:t> contribute moderate but meaningful revenue ranging roughly </a:t>
            </a:r>
            <a:r>
              <a:rPr lang="en-US" sz="2999" b="1">
                <a:solidFill>
                  <a:srgbClr val="004AAD"/>
                </a:solidFill>
                <a:latin typeface="Lato Bold"/>
                <a:ea typeface="Lato Bold"/>
                <a:cs typeface="Lato Bold"/>
                <a:sym typeface="Lato Bold"/>
              </a:rPr>
              <a:t>$2M–$3M.</a:t>
            </a:r>
          </a:p>
          <a:p>
            <a:pPr marL="647700" lvl="1" indent="-323850" algn="l">
              <a:lnSpc>
                <a:spcPts val="4199"/>
              </a:lnSpc>
              <a:buFont typeface="Arial"/>
              <a:buChar char="•"/>
            </a:pPr>
            <a:r>
              <a:rPr lang="en-US" sz="2999" b="1">
                <a:solidFill>
                  <a:srgbClr val="F26B6D"/>
                </a:solidFill>
                <a:latin typeface="Lato Bold"/>
                <a:ea typeface="Lato Bold"/>
                <a:cs typeface="Lato Bold"/>
                <a:sym typeface="Lato Bold"/>
              </a:rPr>
              <a:t>Southeast, Northeast, Central regions</a:t>
            </a:r>
            <a:r>
              <a:rPr lang="en-US" sz="2999" b="1">
                <a:solidFill>
                  <a:srgbClr val="1D0E62"/>
                </a:solidFill>
                <a:latin typeface="Lato Bold"/>
                <a:ea typeface="Lato Bold"/>
                <a:cs typeface="Lato Bold"/>
                <a:sym typeface="Lato Bold"/>
              </a:rPr>
              <a:t> show minimal revenue, signaling opportunity areas for expansion or marketing focus.</a:t>
            </a:r>
          </a:p>
          <a:p>
            <a:pPr algn="l">
              <a:lnSpc>
                <a:spcPts val="104"/>
              </a:lnSpc>
            </a:pPr>
            <a:endParaRPr lang="en-US" sz="2999" b="1">
              <a:solidFill>
                <a:srgbClr val="1D0E62"/>
              </a:solidFill>
              <a:latin typeface="Lato Bold"/>
              <a:ea typeface="Lato Bold"/>
              <a:cs typeface="Lato Bold"/>
              <a:sym typeface="Lato Bold"/>
            </a:endParaRPr>
          </a:p>
        </p:txBody>
      </p:sp>
      <p:sp>
        <p:nvSpPr>
          <p:cNvPr id="8" name="TextBox 8"/>
          <p:cNvSpPr txBox="1"/>
          <p:nvPr/>
        </p:nvSpPr>
        <p:spPr>
          <a:xfrm>
            <a:off x="-295796" y="7794862"/>
            <a:ext cx="10358149" cy="738505"/>
          </a:xfrm>
          <a:prstGeom prst="rect">
            <a:avLst/>
          </a:prstGeom>
        </p:spPr>
        <p:txBody>
          <a:bodyPr lIns="0" tIns="0" rIns="0" bIns="0" rtlCol="0" anchor="t">
            <a:spAutoFit/>
          </a:bodyPr>
          <a:lstStyle/>
          <a:p>
            <a:pPr algn="ctr">
              <a:lnSpc>
                <a:spcPts val="6020"/>
              </a:lnSpc>
            </a:pPr>
            <a:r>
              <a:rPr lang="en-US" sz="4300">
                <a:solidFill>
                  <a:srgbClr val="8C52FF"/>
                </a:solidFill>
                <a:latin typeface="Lato"/>
                <a:ea typeface="Lato"/>
                <a:cs typeface="Lato"/>
                <a:sym typeface="Lato"/>
              </a:rPr>
              <a:t>Geographic Insights via Map &amp; Table</a:t>
            </a:r>
          </a:p>
        </p:txBody>
      </p:sp>
      <p:sp>
        <p:nvSpPr>
          <p:cNvPr id="9" name="TextBox 9"/>
          <p:cNvSpPr txBox="1"/>
          <p:nvPr/>
        </p:nvSpPr>
        <p:spPr>
          <a:xfrm>
            <a:off x="-104775" y="8664177"/>
            <a:ext cx="18211828" cy="1706923"/>
          </a:xfrm>
          <a:prstGeom prst="rect">
            <a:avLst/>
          </a:prstGeom>
        </p:spPr>
        <p:txBody>
          <a:bodyPr lIns="0" tIns="0" rIns="0" bIns="0" rtlCol="0" anchor="t">
            <a:spAutoFit/>
          </a:bodyPr>
          <a:lstStyle/>
          <a:p>
            <a:pPr marL="647709" lvl="1" indent="-323854" algn="l">
              <a:lnSpc>
                <a:spcPts val="4200"/>
              </a:lnSpc>
              <a:buFont typeface="Arial"/>
              <a:buChar char="•"/>
            </a:pPr>
            <a:r>
              <a:rPr lang="en-US" sz="3000" b="1">
                <a:solidFill>
                  <a:srgbClr val="F26B6D"/>
                </a:solidFill>
                <a:latin typeface="Lato Bold"/>
                <a:ea typeface="Lato Bold"/>
                <a:cs typeface="Lato Bold"/>
                <a:sym typeface="Lato Bold"/>
              </a:rPr>
              <a:t>Map visualization </a:t>
            </a:r>
            <a:r>
              <a:rPr lang="en-US" sz="3000" b="1">
                <a:solidFill>
                  <a:srgbClr val="1D0E62"/>
                </a:solidFill>
                <a:latin typeface="Lato Bold"/>
                <a:ea typeface="Lato Bold"/>
                <a:cs typeface="Lato Bold"/>
                <a:sym typeface="Lato Bold"/>
              </a:rPr>
              <a:t>confirms revenue hotspots are in </a:t>
            </a:r>
            <a:r>
              <a:rPr lang="en-US" sz="3000" b="1">
                <a:solidFill>
                  <a:srgbClr val="004AAD"/>
                </a:solidFill>
                <a:latin typeface="Lato Bold"/>
                <a:ea typeface="Lato Bold"/>
                <a:cs typeface="Lato Bold"/>
                <a:sym typeface="Lato Bold"/>
              </a:rPr>
              <a:t>Australia, North America, and parts of Europe.</a:t>
            </a:r>
          </a:p>
          <a:p>
            <a:pPr marL="647709" lvl="1" indent="-323854" algn="l">
              <a:lnSpc>
                <a:spcPts val="4200"/>
              </a:lnSpc>
              <a:buFont typeface="Arial"/>
              <a:buChar char="•"/>
            </a:pPr>
            <a:r>
              <a:rPr lang="en-US" sz="3000" b="1">
                <a:solidFill>
                  <a:srgbClr val="FF6068"/>
                </a:solidFill>
                <a:latin typeface="Lato Bold"/>
                <a:ea typeface="Lato Bold"/>
                <a:cs typeface="Lato Bold"/>
                <a:sym typeface="Lato Bold"/>
              </a:rPr>
              <a:t>The revenue table </a:t>
            </a:r>
            <a:r>
              <a:rPr lang="en-US" sz="3000" b="1">
                <a:solidFill>
                  <a:srgbClr val="1D0E62"/>
                </a:solidFill>
                <a:latin typeface="Lato Bold"/>
                <a:ea typeface="Lato Bold"/>
                <a:cs typeface="Lato Bold"/>
                <a:sym typeface="Lato Bold"/>
              </a:rPr>
              <a:t>highlights United States and Australia as top countries, making up a large share of total revenue in local currency.</a:t>
            </a:r>
          </a:p>
          <a:p>
            <a:pPr algn="l">
              <a:lnSpc>
                <a:spcPts val="804"/>
              </a:lnSpc>
            </a:pPr>
            <a:endParaRPr lang="en-US" sz="3000" b="1">
              <a:solidFill>
                <a:srgbClr val="1D0E62"/>
              </a:solidFill>
              <a:latin typeface="Lato Bold"/>
              <a:ea typeface="Lato Bold"/>
              <a:cs typeface="Lato Bold"/>
              <a:sym typeface="Lato Bold"/>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7AD">
                <a:alpha val="100000"/>
              </a:srgbClr>
            </a:gs>
            <a:gs pos="100000">
              <a:srgbClr val="FFA9F9">
                <a:alpha val="100000"/>
              </a:srgbClr>
            </a:gs>
          </a:gsLst>
          <a:lin ang="0"/>
        </a:gradFill>
        <a:effectLst/>
      </p:bgPr>
    </p:bg>
    <p:spTree>
      <p:nvGrpSpPr>
        <p:cNvPr id="1" name=""/>
        <p:cNvGrpSpPr/>
        <p:nvPr/>
      </p:nvGrpSpPr>
      <p:grpSpPr>
        <a:xfrm>
          <a:off x="0" y="0"/>
          <a:ext cx="0" cy="0"/>
          <a:chOff x="0" y="0"/>
          <a:chExt cx="0" cy="0"/>
        </a:xfrm>
      </p:grpSpPr>
      <p:sp>
        <p:nvSpPr>
          <p:cNvPr id="3" name="Freeform 3"/>
          <p:cNvSpPr/>
          <p:nvPr/>
        </p:nvSpPr>
        <p:spPr>
          <a:xfrm>
            <a:off x="0" y="1038094"/>
            <a:ext cx="18288000" cy="9248906"/>
          </a:xfrm>
          <a:custGeom>
            <a:avLst/>
            <a:gdLst/>
            <a:ahLst/>
            <a:cxnLst/>
            <a:rect l="l" t="t" r="r" b="b"/>
            <a:pathLst>
              <a:path w="17119176" h="9133821">
                <a:moveTo>
                  <a:pt x="0" y="0"/>
                </a:moveTo>
                <a:lnTo>
                  <a:pt x="17119176" y="0"/>
                </a:lnTo>
                <a:lnTo>
                  <a:pt x="17119176" y="9133821"/>
                </a:lnTo>
                <a:lnTo>
                  <a:pt x="0" y="9133821"/>
                </a:lnTo>
                <a:lnTo>
                  <a:pt x="0" y="0"/>
                </a:lnTo>
                <a:close/>
              </a:path>
            </a:pathLst>
          </a:custGeom>
          <a:blipFill>
            <a:blip r:embed="rId2"/>
            <a:stretch>
              <a:fillRect t="-2947" b="-2947"/>
            </a:stretch>
          </a:blipFill>
        </p:spPr>
      </p:sp>
      <p:sp>
        <p:nvSpPr>
          <p:cNvPr id="4" name="TextBox 4"/>
          <p:cNvSpPr txBox="1"/>
          <p:nvPr/>
        </p:nvSpPr>
        <p:spPr>
          <a:xfrm>
            <a:off x="-134728" y="190500"/>
            <a:ext cx="6306928" cy="728341"/>
          </a:xfrm>
          <a:prstGeom prst="rect">
            <a:avLst/>
          </a:prstGeom>
        </p:spPr>
        <p:txBody>
          <a:bodyPr wrap="square" lIns="0" tIns="0" rIns="0" bIns="0" rtlCol="0" anchor="t">
            <a:spAutoFit/>
          </a:bodyPr>
          <a:lstStyle/>
          <a:p>
            <a:pPr algn="ctr">
              <a:lnSpc>
                <a:spcPts val="5599"/>
              </a:lnSpc>
              <a:spcBef>
                <a:spcPct val="0"/>
              </a:spcBef>
            </a:pPr>
            <a:r>
              <a:rPr lang="en-US" sz="5400" dirty="0">
                <a:solidFill>
                  <a:schemeClr val="accent6">
                    <a:lumMod val="75000"/>
                  </a:schemeClr>
                </a:solidFill>
                <a:latin typeface="EB Garamond"/>
                <a:ea typeface="EB Garamond"/>
                <a:cs typeface="EB Garamond"/>
                <a:sym typeface="EB Garamond"/>
              </a:rPr>
              <a:t>Seasonality Dashboard</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gradFill rotWithShape="1">
          <a:gsLst>
            <a:gs pos="0">
              <a:srgbClr val="CDFFD8">
                <a:alpha val="100000"/>
              </a:srgbClr>
            </a:gs>
            <a:gs pos="100000">
              <a:srgbClr val="94B9FF">
                <a:alpha val="100000"/>
              </a:srgbClr>
            </a:gs>
          </a:gsLst>
          <a:lin ang="0"/>
        </a:gradFill>
        <a:effectLst/>
      </p:bgPr>
    </p:bg>
    <p:spTree>
      <p:nvGrpSpPr>
        <p:cNvPr id="1" name=""/>
        <p:cNvGrpSpPr/>
        <p:nvPr/>
      </p:nvGrpSpPr>
      <p:grpSpPr>
        <a:xfrm>
          <a:off x="0" y="0"/>
          <a:ext cx="0" cy="0"/>
          <a:chOff x="0" y="0"/>
          <a:chExt cx="0" cy="0"/>
        </a:xfrm>
      </p:grpSpPr>
      <p:sp>
        <p:nvSpPr>
          <p:cNvPr id="2" name="TextBox 2"/>
          <p:cNvSpPr txBox="1"/>
          <p:nvPr/>
        </p:nvSpPr>
        <p:spPr>
          <a:xfrm>
            <a:off x="-180975" y="701915"/>
            <a:ext cx="8924939" cy="1536065"/>
          </a:xfrm>
          <a:prstGeom prst="rect">
            <a:avLst/>
          </a:prstGeom>
        </p:spPr>
        <p:txBody>
          <a:bodyPr lIns="0" tIns="0" rIns="0" bIns="0" rtlCol="0" anchor="t">
            <a:spAutoFit/>
          </a:bodyPr>
          <a:lstStyle/>
          <a:p>
            <a:pPr algn="ctr">
              <a:lnSpc>
                <a:spcPts val="6160"/>
              </a:lnSpc>
            </a:pPr>
            <a:r>
              <a:rPr lang="en-US" sz="4400">
                <a:solidFill>
                  <a:srgbClr val="8C52FF"/>
                </a:solidFill>
                <a:latin typeface="Lato"/>
                <a:ea typeface="Lato"/>
                <a:cs typeface="Lato"/>
                <a:sym typeface="Lato"/>
              </a:rPr>
              <a:t>📊 Revenue and Orders Snapshot</a:t>
            </a:r>
          </a:p>
          <a:p>
            <a:pPr algn="ctr">
              <a:lnSpc>
                <a:spcPts val="6160"/>
              </a:lnSpc>
            </a:pPr>
            <a:endParaRPr lang="en-US" sz="4400">
              <a:solidFill>
                <a:srgbClr val="8C52FF"/>
              </a:solidFill>
              <a:latin typeface="Lato"/>
              <a:ea typeface="Lato"/>
              <a:cs typeface="Lato"/>
              <a:sym typeface="Lato"/>
            </a:endParaRPr>
          </a:p>
        </p:txBody>
      </p:sp>
      <p:sp>
        <p:nvSpPr>
          <p:cNvPr id="3" name="TextBox 3"/>
          <p:cNvSpPr txBox="1"/>
          <p:nvPr/>
        </p:nvSpPr>
        <p:spPr>
          <a:xfrm>
            <a:off x="0" y="1505612"/>
            <a:ext cx="18211828" cy="1912037"/>
          </a:xfrm>
          <a:prstGeom prst="rect">
            <a:avLst/>
          </a:prstGeom>
        </p:spPr>
        <p:txBody>
          <a:bodyPr lIns="0" tIns="0" rIns="0" bIns="0" rtlCol="0" anchor="t">
            <a:spAutoFit/>
          </a:bodyPr>
          <a:lstStyle/>
          <a:p>
            <a:pPr marL="712479" lvl="1" indent="-356239" algn="l">
              <a:lnSpc>
                <a:spcPts val="4620"/>
              </a:lnSpc>
              <a:buFont typeface="Arial"/>
              <a:buChar char="•"/>
            </a:pPr>
            <a:r>
              <a:rPr lang="en-US" sz="3300" b="1">
                <a:solidFill>
                  <a:srgbClr val="FF6068"/>
                </a:solidFill>
                <a:latin typeface="Lato Bold"/>
                <a:ea typeface="Lato Bold"/>
                <a:cs typeface="Lato Bold"/>
                <a:sym typeface="Lato Bold"/>
              </a:rPr>
              <a:t>Total Revenue: </a:t>
            </a:r>
            <a:r>
              <a:rPr lang="en-US" sz="3300" b="1">
                <a:solidFill>
                  <a:srgbClr val="004AAD"/>
                </a:solidFill>
                <a:latin typeface="Lato Bold"/>
                <a:ea typeface="Lato Bold"/>
                <a:cs typeface="Lato Bold"/>
                <a:sym typeface="Lato Bold"/>
              </a:rPr>
              <a:t>$24.60M</a:t>
            </a:r>
            <a:r>
              <a:rPr lang="en-US" sz="3300" b="1">
                <a:solidFill>
                  <a:srgbClr val="FF6068"/>
                </a:solidFill>
                <a:latin typeface="Lato Bold"/>
                <a:ea typeface="Lato Bold"/>
                <a:cs typeface="Lato Bold"/>
                <a:sym typeface="Lato Bold"/>
              </a:rPr>
              <a:t> 💰</a:t>
            </a:r>
          </a:p>
          <a:p>
            <a:pPr marL="712479" lvl="1" indent="-356239" algn="l">
              <a:lnSpc>
                <a:spcPts val="4620"/>
              </a:lnSpc>
              <a:buFont typeface="Arial"/>
              <a:buChar char="•"/>
            </a:pPr>
            <a:r>
              <a:rPr lang="en-US" sz="3300" b="1">
                <a:solidFill>
                  <a:srgbClr val="FF6068"/>
                </a:solidFill>
                <a:latin typeface="Lato Bold"/>
                <a:ea typeface="Lato Bold"/>
                <a:cs typeface="Lato Bold"/>
                <a:sym typeface="Lato Bold"/>
              </a:rPr>
              <a:t>Average Order Value (AOV):</a:t>
            </a:r>
            <a:r>
              <a:rPr lang="en-US" sz="3300" b="1">
                <a:solidFill>
                  <a:srgbClr val="004AAD"/>
                </a:solidFill>
                <a:latin typeface="Lato Bold"/>
                <a:ea typeface="Lato Bold"/>
                <a:cs typeface="Lato Bold"/>
                <a:sym typeface="Lato Bold"/>
              </a:rPr>
              <a:t> $977.69</a:t>
            </a:r>
            <a:r>
              <a:rPr lang="en-US" sz="3300" b="1">
                <a:solidFill>
                  <a:srgbClr val="FF6068"/>
                </a:solidFill>
                <a:latin typeface="Lato Bold"/>
                <a:ea typeface="Lato Bold"/>
                <a:cs typeface="Lato Bold"/>
                <a:sym typeface="Lato Bold"/>
              </a:rPr>
              <a:t> 💵</a:t>
            </a:r>
          </a:p>
          <a:p>
            <a:pPr marL="712479" lvl="1" indent="-356239" algn="l">
              <a:lnSpc>
                <a:spcPts val="4620"/>
              </a:lnSpc>
              <a:buFont typeface="Arial"/>
              <a:buChar char="•"/>
            </a:pPr>
            <a:r>
              <a:rPr lang="en-US" sz="3300" b="1">
                <a:solidFill>
                  <a:srgbClr val="FF6068"/>
                </a:solidFill>
                <a:latin typeface="Lato Bold"/>
                <a:ea typeface="Lato Bold"/>
                <a:cs typeface="Lato Bold"/>
                <a:sym typeface="Lato Bold"/>
              </a:rPr>
              <a:t>Average Customer Spend:</a:t>
            </a:r>
            <a:r>
              <a:rPr lang="en-US" sz="3300" b="1">
                <a:solidFill>
                  <a:srgbClr val="004AAD"/>
                </a:solidFill>
                <a:latin typeface="Lato Bold"/>
                <a:ea typeface="Lato Bold"/>
                <a:cs typeface="Lato Bold"/>
                <a:sym typeface="Lato Bold"/>
              </a:rPr>
              <a:t> $1.36K</a:t>
            </a:r>
            <a:r>
              <a:rPr lang="en-US" sz="3300" b="1">
                <a:solidFill>
                  <a:srgbClr val="FF6068"/>
                </a:solidFill>
                <a:latin typeface="Lato Bold"/>
                <a:ea typeface="Lato Bold"/>
                <a:cs typeface="Lato Bold"/>
                <a:sym typeface="Lato Bold"/>
              </a:rPr>
              <a:t> 🛒</a:t>
            </a:r>
          </a:p>
          <a:p>
            <a:pPr algn="l">
              <a:lnSpc>
                <a:spcPts val="1224"/>
              </a:lnSpc>
            </a:pPr>
            <a:endParaRPr lang="en-US" sz="3300" b="1">
              <a:solidFill>
                <a:srgbClr val="FF6068"/>
              </a:solidFill>
              <a:latin typeface="Lato Bold"/>
              <a:ea typeface="Lato Bold"/>
              <a:cs typeface="Lato Bold"/>
              <a:sym typeface="Lato Bold"/>
            </a:endParaRPr>
          </a:p>
        </p:txBody>
      </p:sp>
      <p:sp>
        <p:nvSpPr>
          <p:cNvPr id="5" name="TextBox 5"/>
          <p:cNvSpPr txBox="1"/>
          <p:nvPr/>
        </p:nvSpPr>
        <p:spPr>
          <a:xfrm>
            <a:off x="76200" y="-33337"/>
            <a:ext cx="16840200" cy="689869"/>
          </a:xfrm>
          <a:prstGeom prst="rect">
            <a:avLst/>
          </a:prstGeom>
        </p:spPr>
        <p:txBody>
          <a:bodyPr wrap="square" lIns="0" tIns="0" rIns="0" bIns="0" rtlCol="0" anchor="t">
            <a:spAutoFit/>
          </a:bodyPr>
          <a:lstStyle/>
          <a:p>
            <a:pPr algn="ctr">
              <a:lnSpc>
                <a:spcPts val="5179"/>
              </a:lnSpc>
              <a:spcBef>
                <a:spcPct val="0"/>
              </a:spcBef>
            </a:pPr>
            <a:r>
              <a:rPr lang="en-US" sz="5400" dirty="0">
                <a:solidFill>
                  <a:srgbClr val="000000"/>
                </a:solidFill>
                <a:latin typeface="EB Garamond"/>
                <a:ea typeface="EB Garamond"/>
                <a:cs typeface="EB Garamond"/>
                <a:sym typeface="EB Garamond"/>
              </a:rPr>
              <a:t>Report</a:t>
            </a:r>
          </a:p>
        </p:txBody>
      </p:sp>
      <p:sp>
        <p:nvSpPr>
          <p:cNvPr id="6" name="TextBox 6"/>
          <p:cNvSpPr txBox="1"/>
          <p:nvPr/>
        </p:nvSpPr>
        <p:spPr>
          <a:xfrm>
            <a:off x="-266700" y="3293983"/>
            <a:ext cx="8156112" cy="1429385"/>
          </a:xfrm>
          <a:prstGeom prst="rect">
            <a:avLst/>
          </a:prstGeom>
        </p:spPr>
        <p:txBody>
          <a:bodyPr lIns="0" tIns="0" rIns="0" bIns="0" rtlCol="0" anchor="t">
            <a:spAutoFit/>
          </a:bodyPr>
          <a:lstStyle/>
          <a:p>
            <a:pPr algn="ctr">
              <a:lnSpc>
                <a:spcPts val="5740"/>
              </a:lnSpc>
            </a:pPr>
            <a:r>
              <a:rPr lang="en-US" sz="4100">
                <a:solidFill>
                  <a:srgbClr val="8C52FF"/>
                </a:solidFill>
                <a:latin typeface="Lato"/>
                <a:ea typeface="Lato"/>
                <a:cs typeface="Lato"/>
                <a:sym typeface="Lato"/>
              </a:rPr>
              <a:t>📆 Monthly &amp; Quarterly Trends</a:t>
            </a:r>
          </a:p>
          <a:p>
            <a:pPr algn="ctr">
              <a:lnSpc>
                <a:spcPts val="5740"/>
              </a:lnSpc>
            </a:pPr>
            <a:endParaRPr lang="en-US" sz="4100">
              <a:solidFill>
                <a:srgbClr val="8C52FF"/>
              </a:solidFill>
              <a:latin typeface="Lato"/>
              <a:ea typeface="Lato"/>
              <a:cs typeface="Lato"/>
              <a:sym typeface="Lato"/>
            </a:endParaRPr>
          </a:p>
        </p:txBody>
      </p:sp>
      <p:sp>
        <p:nvSpPr>
          <p:cNvPr id="7" name="TextBox 7"/>
          <p:cNvSpPr txBox="1"/>
          <p:nvPr/>
        </p:nvSpPr>
        <p:spPr>
          <a:xfrm>
            <a:off x="76172" y="4106885"/>
            <a:ext cx="18211828" cy="3764597"/>
          </a:xfrm>
          <a:prstGeom prst="rect">
            <a:avLst/>
          </a:prstGeom>
        </p:spPr>
        <p:txBody>
          <a:bodyPr lIns="0" tIns="0" rIns="0" bIns="0" rtlCol="0" anchor="t">
            <a:spAutoFit/>
          </a:bodyPr>
          <a:lstStyle/>
          <a:p>
            <a:pPr marL="647700" lvl="1" indent="-323850" algn="l">
              <a:lnSpc>
                <a:spcPts val="4199"/>
              </a:lnSpc>
              <a:buFont typeface="Arial"/>
              <a:buChar char="•"/>
            </a:pPr>
            <a:r>
              <a:rPr lang="en-US" sz="2999" b="1">
                <a:solidFill>
                  <a:srgbClr val="F26B6D"/>
                </a:solidFill>
                <a:latin typeface="Lato Bold"/>
                <a:ea typeface="Lato Bold"/>
                <a:cs typeface="Lato Bold"/>
                <a:sym typeface="Lato Bold"/>
              </a:rPr>
              <a:t>Revenue Peaks: </a:t>
            </a:r>
            <a:r>
              <a:rPr lang="en-US" sz="2999" b="1">
                <a:solidFill>
                  <a:srgbClr val="1D0E62"/>
                </a:solidFill>
                <a:latin typeface="Lato Bold"/>
                <a:ea typeface="Lato Bold"/>
                <a:cs typeface="Lato Bold"/>
                <a:sym typeface="Lato Bold"/>
              </a:rPr>
              <a:t>Highest sales in May</a:t>
            </a:r>
            <a:r>
              <a:rPr lang="en-US" sz="2999" b="1">
                <a:solidFill>
                  <a:srgbClr val="004AAD"/>
                </a:solidFill>
                <a:latin typeface="Lato Bold"/>
                <a:ea typeface="Lato Bold"/>
                <a:cs typeface="Lato Bold"/>
                <a:sym typeface="Lato Bold"/>
              </a:rPr>
              <a:t> ($2.94M), June ($2.99M), and April ($2.64M), </a:t>
            </a:r>
            <a:r>
              <a:rPr lang="en-US" sz="2999" b="1">
                <a:solidFill>
                  <a:srgbClr val="1D0E62"/>
                </a:solidFill>
                <a:latin typeface="Lato Bold"/>
                <a:ea typeface="Lato Bold"/>
                <a:cs typeface="Lato Bold"/>
                <a:sym typeface="Lato Bold"/>
              </a:rPr>
              <a:t>revealing strong Q2 performance.</a:t>
            </a:r>
          </a:p>
          <a:p>
            <a:pPr marL="647700" lvl="1" indent="-323850" algn="l">
              <a:lnSpc>
                <a:spcPts val="4199"/>
              </a:lnSpc>
              <a:buFont typeface="Arial"/>
              <a:buChar char="•"/>
            </a:pPr>
            <a:r>
              <a:rPr lang="en-US" sz="2999" b="1">
                <a:solidFill>
                  <a:srgbClr val="F26B6D"/>
                </a:solidFill>
                <a:latin typeface="Lato Bold"/>
                <a:ea typeface="Lato Bold"/>
                <a:cs typeface="Lato Bold"/>
                <a:sym typeface="Lato Bold"/>
              </a:rPr>
              <a:t>Order Volume:</a:t>
            </a:r>
            <a:r>
              <a:rPr lang="en-US" sz="2999" b="1">
                <a:solidFill>
                  <a:srgbClr val="1D0E62"/>
                </a:solidFill>
                <a:latin typeface="Lato Bold"/>
                <a:ea typeface="Lato Bold"/>
                <a:cs typeface="Lato Bold"/>
                <a:sym typeface="Lato Bold"/>
              </a:rPr>
              <a:t> Largest order counts also</a:t>
            </a:r>
            <a:r>
              <a:rPr lang="en-US" sz="2999" b="1">
                <a:solidFill>
                  <a:srgbClr val="004AAD"/>
                </a:solidFill>
                <a:latin typeface="Lato Bold"/>
                <a:ea typeface="Lato Bold"/>
                <a:cs typeface="Lato Bold"/>
                <a:sym typeface="Lato Bold"/>
              </a:rPr>
              <a:t> align with peak months</a:t>
            </a:r>
            <a:r>
              <a:rPr lang="en-US" sz="2999" b="1">
                <a:solidFill>
                  <a:srgbClr val="1D0E62"/>
                </a:solidFill>
                <a:latin typeface="Lato Bold"/>
                <a:ea typeface="Lato Bold"/>
                <a:cs typeface="Lato Bold"/>
                <a:sym typeface="Lato Bold"/>
              </a:rPr>
              <a:t>, confirming seasonal demand spike</a:t>
            </a:r>
            <a:r>
              <a:rPr lang="en-US" sz="2999" b="1">
                <a:solidFill>
                  <a:srgbClr val="F26B6D"/>
                </a:solidFill>
                <a:latin typeface="Lato Bold"/>
                <a:ea typeface="Lato Bold"/>
                <a:cs typeface="Lato Bold"/>
                <a:sym typeface="Lato Bold"/>
              </a:rPr>
              <a:t>.</a:t>
            </a:r>
          </a:p>
          <a:p>
            <a:pPr marL="647700" lvl="1" indent="-323850" algn="l">
              <a:lnSpc>
                <a:spcPts val="4199"/>
              </a:lnSpc>
              <a:buFont typeface="Arial"/>
              <a:buChar char="•"/>
            </a:pPr>
            <a:r>
              <a:rPr lang="en-US" sz="2999" b="1">
                <a:solidFill>
                  <a:srgbClr val="F26B6D"/>
                </a:solidFill>
                <a:latin typeface="Lato Bold"/>
                <a:ea typeface="Lato Bold"/>
                <a:cs typeface="Lato Bold"/>
                <a:sym typeface="Lato Bold"/>
              </a:rPr>
              <a:t>Lowest Revenue:</a:t>
            </a:r>
            <a:r>
              <a:rPr lang="en-US" sz="2999" b="1">
                <a:solidFill>
                  <a:srgbClr val="004AAD"/>
                </a:solidFill>
                <a:latin typeface="Lato Bold"/>
                <a:ea typeface="Lato Bold"/>
                <a:cs typeface="Lato Bold"/>
                <a:sym typeface="Lato Bold"/>
              </a:rPr>
              <a:t> July and August </a:t>
            </a:r>
            <a:r>
              <a:rPr lang="en-US" sz="2999" b="1">
                <a:solidFill>
                  <a:srgbClr val="1D0E62"/>
                </a:solidFill>
                <a:latin typeface="Lato Bold"/>
                <a:ea typeface="Lato Bold"/>
                <a:cs typeface="Lato Bold"/>
                <a:sym typeface="Lato Bold"/>
              </a:rPr>
              <a:t>see dips, with recovery starting in October and peaking again by December for year-end sales.</a:t>
            </a:r>
          </a:p>
          <a:p>
            <a:pPr marL="647700" lvl="1" indent="-323850" algn="l">
              <a:lnSpc>
                <a:spcPts val="4199"/>
              </a:lnSpc>
              <a:buFont typeface="Arial"/>
              <a:buChar char="•"/>
            </a:pPr>
            <a:r>
              <a:rPr lang="en-US" sz="2999" b="1">
                <a:solidFill>
                  <a:srgbClr val="F26B6D"/>
                </a:solidFill>
                <a:latin typeface="Lato Bold"/>
                <a:ea typeface="Lato Bold"/>
                <a:cs typeface="Lato Bold"/>
                <a:sym typeface="Lato Bold"/>
              </a:rPr>
              <a:t>Quarter Analysis:</a:t>
            </a:r>
            <a:r>
              <a:rPr lang="en-US" sz="2999" b="1">
                <a:solidFill>
                  <a:srgbClr val="1D0E62"/>
                </a:solidFill>
                <a:latin typeface="Lato Bold"/>
                <a:ea typeface="Lato Bold"/>
                <a:cs typeface="Lato Bold"/>
                <a:sym typeface="Lato Bold"/>
              </a:rPr>
              <a:t> Q2 is the strongest period (</a:t>
            </a:r>
            <a:r>
              <a:rPr lang="en-US" sz="2999" b="1">
                <a:solidFill>
                  <a:srgbClr val="004AAD"/>
                </a:solidFill>
                <a:latin typeface="Lato Bold"/>
                <a:ea typeface="Lato Bold"/>
                <a:cs typeface="Lato Bold"/>
                <a:sym typeface="Lato Bold"/>
              </a:rPr>
              <a:t>$8M+</a:t>
            </a:r>
            <a:r>
              <a:rPr lang="en-US" sz="2999" b="1">
                <a:solidFill>
                  <a:srgbClr val="1D0E62"/>
                </a:solidFill>
                <a:latin typeface="Lato Bold"/>
                <a:ea typeface="Lato Bold"/>
                <a:cs typeface="Lato Bold"/>
                <a:sym typeface="Lato Bold"/>
              </a:rPr>
              <a:t>), while Q3 experiences revenue lows before Q4 recovers.</a:t>
            </a:r>
          </a:p>
          <a:p>
            <a:pPr algn="l">
              <a:lnSpc>
                <a:spcPts val="104"/>
              </a:lnSpc>
            </a:pPr>
            <a:endParaRPr lang="en-US" sz="2999" b="1">
              <a:solidFill>
                <a:srgbClr val="1D0E62"/>
              </a:solidFill>
              <a:latin typeface="Lato Bold"/>
              <a:ea typeface="Lato Bold"/>
              <a:cs typeface="Lato Bold"/>
              <a:sym typeface="Lato Bold"/>
            </a:endParaRPr>
          </a:p>
        </p:txBody>
      </p:sp>
      <p:sp>
        <p:nvSpPr>
          <p:cNvPr id="8" name="TextBox 8"/>
          <p:cNvSpPr txBox="1"/>
          <p:nvPr/>
        </p:nvSpPr>
        <p:spPr>
          <a:xfrm>
            <a:off x="-2433335" y="7785757"/>
            <a:ext cx="10358149" cy="1500505"/>
          </a:xfrm>
          <a:prstGeom prst="rect">
            <a:avLst/>
          </a:prstGeom>
        </p:spPr>
        <p:txBody>
          <a:bodyPr lIns="0" tIns="0" rIns="0" bIns="0" rtlCol="0" anchor="t">
            <a:spAutoFit/>
          </a:bodyPr>
          <a:lstStyle/>
          <a:p>
            <a:pPr algn="ctr">
              <a:lnSpc>
                <a:spcPts val="6020"/>
              </a:lnSpc>
            </a:pPr>
            <a:r>
              <a:rPr lang="en-US" sz="4300">
                <a:solidFill>
                  <a:srgbClr val="8C52FF"/>
                </a:solidFill>
                <a:latin typeface="Lato"/>
                <a:ea typeface="Lato"/>
                <a:cs typeface="Lato"/>
                <a:sym typeface="Lato"/>
              </a:rPr>
              <a:t>🗺️ Regional Filtering</a:t>
            </a:r>
          </a:p>
          <a:p>
            <a:pPr algn="ctr">
              <a:lnSpc>
                <a:spcPts val="6020"/>
              </a:lnSpc>
            </a:pPr>
            <a:endParaRPr lang="en-US" sz="4300">
              <a:solidFill>
                <a:srgbClr val="8C52FF"/>
              </a:solidFill>
              <a:latin typeface="Lato"/>
              <a:ea typeface="Lato"/>
              <a:cs typeface="Lato"/>
              <a:sym typeface="Lato"/>
            </a:endParaRPr>
          </a:p>
        </p:txBody>
      </p:sp>
      <p:sp>
        <p:nvSpPr>
          <p:cNvPr id="9" name="TextBox 9"/>
          <p:cNvSpPr txBox="1"/>
          <p:nvPr/>
        </p:nvSpPr>
        <p:spPr>
          <a:xfrm>
            <a:off x="-104775" y="8664177"/>
            <a:ext cx="18211828" cy="1177495"/>
          </a:xfrm>
          <a:prstGeom prst="rect">
            <a:avLst/>
          </a:prstGeom>
        </p:spPr>
        <p:txBody>
          <a:bodyPr lIns="0" tIns="0" rIns="0" bIns="0" rtlCol="0" anchor="t">
            <a:spAutoFit/>
          </a:bodyPr>
          <a:lstStyle/>
          <a:p>
            <a:pPr marL="647709" lvl="1" indent="-323854" algn="l">
              <a:lnSpc>
                <a:spcPts val="4200"/>
              </a:lnSpc>
              <a:buFont typeface="Arial"/>
              <a:buChar char="•"/>
            </a:pPr>
            <a:r>
              <a:rPr lang="en-US" sz="3000" b="1">
                <a:solidFill>
                  <a:srgbClr val="F26B6D"/>
                </a:solidFill>
                <a:latin typeface="Lato Bold"/>
                <a:ea typeface="Lato Bold"/>
                <a:cs typeface="Lato Bold"/>
                <a:sym typeface="Lato Bold"/>
              </a:rPr>
              <a:t>Region Segmentation: </a:t>
            </a:r>
            <a:r>
              <a:rPr lang="en-US" sz="3000" b="1">
                <a:solidFill>
                  <a:srgbClr val="1D0E62"/>
                </a:solidFill>
                <a:latin typeface="Lato Bold"/>
                <a:ea typeface="Lato Bold"/>
                <a:cs typeface="Lato Bold"/>
                <a:sym typeface="Lato Bold"/>
              </a:rPr>
              <a:t>Dashboard supports region-wise analysis (</a:t>
            </a:r>
            <a:r>
              <a:rPr lang="en-US" sz="3000" b="1">
                <a:solidFill>
                  <a:srgbClr val="004AAD"/>
                </a:solidFill>
                <a:latin typeface="Lato Bold"/>
                <a:ea typeface="Lato Bold"/>
                <a:cs typeface="Lato Bold"/>
                <a:sym typeface="Lato Bold"/>
              </a:rPr>
              <a:t>Australia, Northwest, Germany, Canada, </a:t>
            </a:r>
            <a:r>
              <a:rPr lang="en-US" sz="3000" b="1">
                <a:solidFill>
                  <a:srgbClr val="1D0E62"/>
                </a:solidFill>
                <a:latin typeface="Lato Bold"/>
                <a:ea typeface="Lato Bold"/>
                <a:cs typeface="Lato Bold"/>
                <a:sym typeface="Lato Bold"/>
              </a:rPr>
              <a:t>etc.), allowing direct comparison of monthly and quarterly performance by geography.</a:t>
            </a:r>
          </a:p>
          <a:p>
            <a:pPr algn="l">
              <a:lnSpc>
                <a:spcPts val="804"/>
              </a:lnSpc>
            </a:pPr>
            <a:endParaRPr lang="en-US" sz="3000" b="1">
              <a:solidFill>
                <a:srgbClr val="1D0E62"/>
              </a:solidFill>
              <a:latin typeface="Lato Bold"/>
              <a:ea typeface="Lato Bold"/>
              <a:cs typeface="Lato Bold"/>
              <a:sym typeface="Lato Bold"/>
            </a:endParaRPr>
          </a:p>
        </p:txBody>
      </p:sp>
      <p:sp>
        <p:nvSpPr>
          <p:cNvPr id="10" name="Freeform 10"/>
          <p:cNvSpPr/>
          <p:nvPr/>
        </p:nvSpPr>
        <p:spPr>
          <a:xfrm>
            <a:off x="15296792" y="33338"/>
            <a:ext cx="2433232" cy="4074250"/>
          </a:xfrm>
          <a:custGeom>
            <a:avLst/>
            <a:gdLst/>
            <a:ahLst/>
            <a:cxnLst/>
            <a:rect l="l" t="t" r="r" b="b"/>
            <a:pathLst>
              <a:path w="2433232" h="4074250">
                <a:moveTo>
                  <a:pt x="0" y="0"/>
                </a:moveTo>
                <a:lnTo>
                  <a:pt x="2433233" y="0"/>
                </a:lnTo>
                <a:lnTo>
                  <a:pt x="2433233" y="4074250"/>
                </a:lnTo>
                <a:lnTo>
                  <a:pt x="0" y="407425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gradFill rotWithShape="1">
          <a:gsLst>
            <a:gs pos="0">
              <a:srgbClr val="CDFFD8">
                <a:alpha val="100000"/>
              </a:srgbClr>
            </a:gs>
            <a:gs pos="100000">
              <a:srgbClr val="94B9FF">
                <a:alpha val="100000"/>
              </a:srgbClr>
            </a:gs>
          </a:gsLst>
          <a:lin ang="0"/>
        </a:gradFill>
        <a:effectLst/>
      </p:bgPr>
    </p:bg>
    <p:spTree>
      <p:nvGrpSpPr>
        <p:cNvPr id="1" name=""/>
        <p:cNvGrpSpPr/>
        <p:nvPr/>
      </p:nvGrpSpPr>
      <p:grpSpPr>
        <a:xfrm>
          <a:off x="0" y="0"/>
          <a:ext cx="0" cy="0"/>
          <a:chOff x="0" y="0"/>
          <a:chExt cx="0" cy="0"/>
        </a:xfrm>
      </p:grpSpPr>
      <p:sp>
        <p:nvSpPr>
          <p:cNvPr id="2" name="TextBox 2"/>
          <p:cNvSpPr txBox="1"/>
          <p:nvPr/>
        </p:nvSpPr>
        <p:spPr>
          <a:xfrm>
            <a:off x="-219075" y="800100"/>
            <a:ext cx="6657170" cy="721994"/>
          </a:xfrm>
          <a:prstGeom prst="rect">
            <a:avLst/>
          </a:prstGeom>
        </p:spPr>
        <p:txBody>
          <a:bodyPr lIns="0" tIns="0" rIns="0" bIns="0" rtlCol="0" anchor="t">
            <a:spAutoFit/>
          </a:bodyPr>
          <a:lstStyle/>
          <a:p>
            <a:pPr algn="ctr">
              <a:lnSpc>
                <a:spcPts val="5880"/>
              </a:lnSpc>
            </a:pPr>
            <a:r>
              <a:rPr lang="en-US" sz="4200">
                <a:solidFill>
                  <a:srgbClr val="8C52FF"/>
                </a:solidFill>
                <a:latin typeface="Lato"/>
                <a:ea typeface="Lato"/>
                <a:cs typeface="Lato"/>
                <a:sym typeface="Lato"/>
              </a:rPr>
              <a:t>📈 Focus on Peak Periods</a:t>
            </a:r>
          </a:p>
        </p:txBody>
      </p:sp>
      <p:sp>
        <p:nvSpPr>
          <p:cNvPr id="3" name="TextBox 3"/>
          <p:cNvSpPr txBox="1"/>
          <p:nvPr/>
        </p:nvSpPr>
        <p:spPr>
          <a:xfrm>
            <a:off x="-123825" y="1674494"/>
            <a:ext cx="7924700" cy="3662256"/>
          </a:xfrm>
          <a:prstGeom prst="rect">
            <a:avLst/>
          </a:prstGeom>
        </p:spPr>
        <p:txBody>
          <a:bodyPr lIns="0" tIns="0" rIns="0" bIns="0" rtlCol="0" anchor="t">
            <a:spAutoFit/>
          </a:bodyPr>
          <a:lstStyle/>
          <a:p>
            <a:pPr marL="712479" lvl="1" indent="-356239" algn="l">
              <a:lnSpc>
                <a:spcPts val="4620"/>
              </a:lnSpc>
              <a:buFont typeface="Arial"/>
              <a:buChar char="•"/>
            </a:pPr>
            <a:r>
              <a:rPr lang="en-US" sz="3300" b="1">
                <a:solidFill>
                  <a:srgbClr val="FF6068"/>
                </a:solidFill>
                <a:latin typeface="Lato Bold"/>
                <a:ea typeface="Lato Bold"/>
                <a:cs typeface="Lato Bold"/>
                <a:sym typeface="Lato Bold"/>
              </a:rPr>
              <a:t>Target marketing and promotions </a:t>
            </a:r>
            <a:r>
              <a:rPr lang="en-US" sz="3300" b="1">
                <a:solidFill>
                  <a:srgbClr val="1D0E62"/>
                </a:solidFill>
                <a:latin typeface="Lato Bold"/>
                <a:ea typeface="Lato Bold"/>
                <a:cs typeface="Lato Bold"/>
                <a:sym typeface="Lato Bold"/>
              </a:rPr>
              <a:t>around Q2 peak months (Apr–Jun) for maximum revenue gain.</a:t>
            </a:r>
          </a:p>
          <a:p>
            <a:pPr marL="712479" lvl="1" indent="-356239" algn="l">
              <a:lnSpc>
                <a:spcPts val="4620"/>
              </a:lnSpc>
              <a:buFont typeface="Arial"/>
              <a:buChar char="•"/>
            </a:pPr>
            <a:r>
              <a:rPr lang="en-US" sz="3300" b="1">
                <a:solidFill>
                  <a:srgbClr val="FF6068"/>
                </a:solidFill>
                <a:latin typeface="Lato Bold"/>
                <a:ea typeface="Lato Bold"/>
                <a:cs typeface="Lato Bold"/>
                <a:sym typeface="Lato Bold"/>
              </a:rPr>
              <a:t>Prepare inventory</a:t>
            </a:r>
            <a:r>
              <a:rPr lang="en-US" sz="3300" b="1">
                <a:solidFill>
                  <a:srgbClr val="1D0E62"/>
                </a:solidFill>
                <a:latin typeface="Lato Bold"/>
                <a:ea typeface="Lato Bold"/>
                <a:cs typeface="Lato Bold"/>
                <a:sym typeface="Lato Bold"/>
              </a:rPr>
              <a:t> for high-volume months and analyze slow periods (Jul–Aug) to design recovery strategies.</a:t>
            </a:r>
          </a:p>
          <a:p>
            <a:pPr algn="l">
              <a:lnSpc>
                <a:spcPts val="1224"/>
              </a:lnSpc>
            </a:pPr>
            <a:endParaRPr lang="en-US" sz="3300" b="1">
              <a:solidFill>
                <a:srgbClr val="1D0E62"/>
              </a:solidFill>
              <a:latin typeface="Lato Bold"/>
              <a:ea typeface="Lato Bold"/>
              <a:cs typeface="Lato Bold"/>
              <a:sym typeface="Lato Bold"/>
            </a:endParaRPr>
          </a:p>
        </p:txBody>
      </p:sp>
      <p:sp>
        <p:nvSpPr>
          <p:cNvPr id="4" name="TextBox 4"/>
          <p:cNvSpPr txBox="1"/>
          <p:nvPr/>
        </p:nvSpPr>
        <p:spPr>
          <a:xfrm>
            <a:off x="5700714" y="-17782"/>
            <a:ext cx="5120577" cy="903607"/>
          </a:xfrm>
          <a:prstGeom prst="rect">
            <a:avLst/>
          </a:prstGeom>
        </p:spPr>
        <p:txBody>
          <a:bodyPr lIns="0" tIns="0" rIns="0" bIns="0" rtlCol="0" anchor="t">
            <a:spAutoFit/>
          </a:bodyPr>
          <a:lstStyle/>
          <a:p>
            <a:pPr algn="ctr">
              <a:lnSpc>
                <a:spcPts val="7419"/>
              </a:lnSpc>
              <a:spcBef>
                <a:spcPct val="0"/>
              </a:spcBef>
            </a:pPr>
            <a:r>
              <a:rPr lang="en-US" sz="5299">
                <a:solidFill>
                  <a:srgbClr val="171717"/>
                </a:solidFill>
                <a:latin typeface="EB Garamond"/>
                <a:ea typeface="EB Garamond"/>
                <a:cs typeface="EB Garamond"/>
                <a:sym typeface="EB Garamond"/>
              </a:rPr>
              <a:t>Recommendations</a:t>
            </a:r>
          </a:p>
        </p:txBody>
      </p:sp>
      <p:sp>
        <p:nvSpPr>
          <p:cNvPr id="5" name="TextBox 5"/>
          <p:cNvSpPr txBox="1"/>
          <p:nvPr/>
        </p:nvSpPr>
        <p:spPr>
          <a:xfrm>
            <a:off x="-76200" y="5260551"/>
            <a:ext cx="8029475" cy="1464944"/>
          </a:xfrm>
          <a:prstGeom prst="rect">
            <a:avLst/>
          </a:prstGeom>
        </p:spPr>
        <p:txBody>
          <a:bodyPr lIns="0" tIns="0" rIns="0" bIns="0" rtlCol="0" anchor="t">
            <a:spAutoFit/>
          </a:bodyPr>
          <a:lstStyle/>
          <a:p>
            <a:pPr algn="ctr">
              <a:lnSpc>
                <a:spcPts val="5880"/>
              </a:lnSpc>
            </a:pPr>
            <a:r>
              <a:rPr lang="en-US" sz="4200">
                <a:solidFill>
                  <a:srgbClr val="8C52FF"/>
                </a:solidFill>
                <a:latin typeface="Lato"/>
                <a:ea typeface="Lato"/>
                <a:cs typeface="Lato"/>
                <a:sym typeface="Lato"/>
              </a:rPr>
              <a:t>🌍 Strengthen Regional Presence</a:t>
            </a:r>
          </a:p>
          <a:p>
            <a:pPr algn="ctr">
              <a:lnSpc>
                <a:spcPts val="5880"/>
              </a:lnSpc>
            </a:pPr>
            <a:endParaRPr lang="en-US" sz="4200">
              <a:solidFill>
                <a:srgbClr val="8C52FF"/>
              </a:solidFill>
              <a:latin typeface="Lato"/>
              <a:ea typeface="Lato"/>
              <a:cs typeface="Lato"/>
              <a:sym typeface="Lato"/>
            </a:endParaRPr>
          </a:p>
        </p:txBody>
      </p:sp>
      <p:sp>
        <p:nvSpPr>
          <p:cNvPr id="6" name="TextBox 6"/>
          <p:cNvSpPr txBox="1"/>
          <p:nvPr/>
        </p:nvSpPr>
        <p:spPr>
          <a:xfrm>
            <a:off x="0" y="6051126"/>
            <a:ext cx="7924700" cy="4245662"/>
          </a:xfrm>
          <a:prstGeom prst="rect">
            <a:avLst/>
          </a:prstGeom>
        </p:spPr>
        <p:txBody>
          <a:bodyPr lIns="0" tIns="0" rIns="0" bIns="0" rtlCol="0" anchor="t">
            <a:spAutoFit/>
          </a:bodyPr>
          <a:lstStyle/>
          <a:p>
            <a:pPr marL="712479" lvl="1" indent="-356239" algn="l">
              <a:lnSpc>
                <a:spcPts val="4620"/>
              </a:lnSpc>
              <a:buFont typeface="Arial"/>
              <a:buChar char="•"/>
            </a:pPr>
            <a:r>
              <a:rPr lang="en-US" sz="3300" b="1">
                <a:solidFill>
                  <a:srgbClr val="FF6068"/>
                </a:solidFill>
                <a:latin typeface="Lato Bold"/>
                <a:ea typeface="Lato Bold"/>
                <a:cs typeface="Lato Bold"/>
                <a:sym typeface="Lato Bold"/>
              </a:rPr>
              <a:t>Double down</a:t>
            </a:r>
            <a:r>
              <a:rPr lang="en-US" sz="3300" b="1">
                <a:solidFill>
                  <a:srgbClr val="1D0E62"/>
                </a:solidFill>
                <a:latin typeface="Lato Bold"/>
                <a:ea typeface="Lato Bold"/>
                <a:cs typeface="Lato Bold"/>
                <a:sym typeface="Lato Bold"/>
              </a:rPr>
              <a:t> on high-performing regions (Australia, US, Southwest).</a:t>
            </a:r>
          </a:p>
          <a:p>
            <a:pPr marL="712479" lvl="1" indent="-356239" algn="l">
              <a:lnSpc>
                <a:spcPts val="4620"/>
              </a:lnSpc>
              <a:buFont typeface="Arial"/>
              <a:buChar char="•"/>
            </a:pPr>
            <a:r>
              <a:rPr lang="en-US" sz="3300" b="1">
                <a:solidFill>
                  <a:srgbClr val="FF6068"/>
                </a:solidFill>
                <a:latin typeface="Lato Bold"/>
                <a:ea typeface="Lato Bold"/>
                <a:cs typeface="Lato Bold"/>
                <a:sym typeface="Lato Bold"/>
              </a:rPr>
              <a:t>Develop new tactics (localized campaigns, product bundling, incentives) </a:t>
            </a:r>
            <a:r>
              <a:rPr lang="en-US" sz="3300" b="1">
                <a:solidFill>
                  <a:srgbClr val="1D0E62"/>
                </a:solidFill>
                <a:latin typeface="Lato Bold"/>
                <a:ea typeface="Lato Bold"/>
                <a:cs typeface="Lato Bold"/>
                <a:sym typeface="Lato Bold"/>
              </a:rPr>
              <a:t>to improve results in underperforming areas like Southeast, Northeast, and Central.</a:t>
            </a:r>
          </a:p>
          <a:p>
            <a:pPr algn="l">
              <a:lnSpc>
                <a:spcPts val="1224"/>
              </a:lnSpc>
            </a:pPr>
            <a:endParaRPr lang="en-US" sz="3300" b="1">
              <a:solidFill>
                <a:srgbClr val="1D0E62"/>
              </a:solidFill>
              <a:latin typeface="Lato Bold"/>
              <a:ea typeface="Lato Bold"/>
              <a:cs typeface="Lato Bold"/>
              <a:sym typeface="Lato Bold"/>
            </a:endParaRPr>
          </a:p>
        </p:txBody>
      </p:sp>
      <p:sp>
        <p:nvSpPr>
          <p:cNvPr id="7" name="TextBox 7"/>
          <p:cNvSpPr txBox="1"/>
          <p:nvPr/>
        </p:nvSpPr>
        <p:spPr>
          <a:xfrm>
            <a:off x="8712377" y="742950"/>
            <a:ext cx="8546923" cy="1464944"/>
          </a:xfrm>
          <a:prstGeom prst="rect">
            <a:avLst/>
          </a:prstGeom>
        </p:spPr>
        <p:txBody>
          <a:bodyPr lIns="0" tIns="0" rIns="0" bIns="0" rtlCol="0" anchor="t">
            <a:spAutoFit/>
          </a:bodyPr>
          <a:lstStyle/>
          <a:p>
            <a:pPr algn="ctr">
              <a:lnSpc>
                <a:spcPts val="5880"/>
              </a:lnSpc>
            </a:pPr>
            <a:r>
              <a:rPr lang="en-US" sz="4200">
                <a:solidFill>
                  <a:srgbClr val="8C52FF"/>
                </a:solidFill>
                <a:latin typeface="Lato"/>
                <a:ea typeface="Lato"/>
                <a:cs typeface="Lato"/>
                <a:sym typeface="Lato"/>
              </a:rPr>
              <a:t>🔎 Actionable Analytics Features</a:t>
            </a:r>
          </a:p>
          <a:p>
            <a:pPr algn="ctr">
              <a:lnSpc>
                <a:spcPts val="5880"/>
              </a:lnSpc>
            </a:pPr>
            <a:endParaRPr lang="en-US" sz="4200">
              <a:solidFill>
                <a:srgbClr val="8C52FF"/>
              </a:solidFill>
              <a:latin typeface="Lato"/>
              <a:ea typeface="Lato"/>
              <a:cs typeface="Lato"/>
              <a:sym typeface="Lato"/>
            </a:endParaRPr>
          </a:p>
        </p:txBody>
      </p:sp>
      <p:sp>
        <p:nvSpPr>
          <p:cNvPr id="8" name="TextBox 8"/>
          <p:cNvSpPr txBox="1"/>
          <p:nvPr/>
        </p:nvSpPr>
        <p:spPr>
          <a:xfrm>
            <a:off x="8712377" y="1684019"/>
            <a:ext cx="8546923" cy="3662256"/>
          </a:xfrm>
          <a:prstGeom prst="rect">
            <a:avLst/>
          </a:prstGeom>
        </p:spPr>
        <p:txBody>
          <a:bodyPr lIns="0" tIns="0" rIns="0" bIns="0" rtlCol="0" anchor="t">
            <a:spAutoFit/>
          </a:bodyPr>
          <a:lstStyle/>
          <a:p>
            <a:pPr marL="712479" lvl="1" indent="-356239" algn="l">
              <a:lnSpc>
                <a:spcPts val="4620"/>
              </a:lnSpc>
              <a:buFont typeface="Arial"/>
              <a:buChar char="•"/>
            </a:pPr>
            <a:r>
              <a:rPr lang="en-US" sz="3300" b="1">
                <a:solidFill>
                  <a:srgbClr val="FF6068"/>
                </a:solidFill>
                <a:latin typeface="Lato Bold"/>
                <a:ea typeface="Lato Bold"/>
                <a:cs typeface="Lato Bold"/>
                <a:sym typeface="Lato Bold"/>
              </a:rPr>
              <a:t>Enable interactive filtering (by region, time, product, category, segment) </a:t>
            </a:r>
            <a:r>
              <a:rPr lang="en-US" sz="3300" b="1">
                <a:solidFill>
                  <a:srgbClr val="1D0E62"/>
                </a:solidFill>
                <a:latin typeface="Lato Bold"/>
                <a:ea typeface="Lato Bold"/>
                <a:cs typeface="Lato Bold"/>
                <a:sym typeface="Lato Bold"/>
              </a:rPr>
              <a:t>for more granular business insights</a:t>
            </a:r>
            <a:r>
              <a:rPr lang="en-US" sz="3300" b="1">
                <a:solidFill>
                  <a:srgbClr val="FF6068"/>
                </a:solidFill>
                <a:latin typeface="Lato Bold"/>
                <a:ea typeface="Lato Bold"/>
                <a:cs typeface="Lato Bold"/>
                <a:sym typeface="Lato Bold"/>
              </a:rPr>
              <a:t>.</a:t>
            </a:r>
          </a:p>
          <a:p>
            <a:pPr marL="712479" lvl="1" indent="-356239" algn="l">
              <a:lnSpc>
                <a:spcPts val="4620"/>
              </a:lnSpc>
              <a:buFont typeface="Arial"/>
              <a:buChar char="•"/>
            </a:pPr>
            <a:r>
              <a:rPr lang="en-US" sz="3300" b="1">
                <a:solidFill>
                  <a:srgbClr val="FF6068"/>
                </a:solidFill>
                <a:latin typeface="Lato Bold"/>
                <a:ea typeface="Lato Bold"/>
                <a:cs typeface="Lato Bold"/>
                <a:sym typeface="Lato Bold"/>
              </a:rPr>
              <a:t>Add drill-down visuals </a:t>
            </a:r>
            <a:r>
              <a:rPr lang="en-US" sz="3300" b="1">
                <a:solidFill>
                  <a:srgbClr val="1D0E62"/>
                </a:solidFill>
                <a:latin typeface="Lato Bold"/>
                <a:ea typeface="Lato Bold"/>
                <a:cs typeface="Lato Bold"/>
                <a:sym typeface="Lato Bold"/>
              </a:rPr>
              <a:t>for trend and anomaly investigation, letting users discover drivers of performance quickly.</a:t>
            </a:r>
          </a:p>
          <a:p>
            <a:pPr algn="l">
              <a:lnSpc>
                <a:spcPts val="1224"/>
              </a:lnSpc>
            </a:pPr>
            <a:endParaRPr lang="en-US" sz="3300" b="1">
              <a:solidFill>
                <a:srgbClr val="1D0E62"/>
              </a:solidFill>
              <a:latin typeface="Lato Bold"/>
              <a:ea typeface="Lato Bold"/>
              <a:cs typeface="Lato Bold"/>
              <a:sym typeface="Lato Bold"/>
            </a:endParaRPr>
          </a:p>
        </p:txBody>
      </p:sp>
      <p:sp>
        <p:nvSpPr>
          <p:cNvPr id="9" name="TextBox 9"/>
          <p:cNvSpPr txBox="1"/>
          <p:nvPr/>
        </p:nvSpPr>
        <p:spPr>
          <a:xfrm>
            <a:off x="8401266" y="5275791"/>
            <a:ext cx="8546923" cy="721994"/>
          </a:xfrm>
          <a:prstGeom prst="rect">
            <a:avLst/>
          </a:prstGeom>
        </p:spPr>
        <p:txBody>
          <a:bodyPr lIns="0" tIns="0" rIns="0" bIns="0" rtlCol="0" anchor="t">
            <a:spAutoFit/>
          </a:bodyPr>
          <a:lstStyle/>
          <a:p>
            <a:pPr algn="ctr">
              <a:lnSpc>
                <a:spcPts val="5880"/>
              </a:lnSpc>
            </a:pPr>
            <a:r>
              <a:rPr lang="en-US" sz="4200">
                <a:solidFill>
                  <a:srgbClr val="8C52FF"/>
                </a:solidFill>
                <a:latin typeface="Lato"/>
                <a:ea typeface="Lato"/>
                <a:cs typeface="Lato"/>
                <a:sym typeface="Lato"/>
              </a:rPr>
              <a:t>📊 Visual and UX Best Practices</a:t>
            </a:r>
          </a:p>
        </p:txBody>
      </p:sp>
      <p:sp>
        <p:nvSpPr>
          <p:cNvPr id="10" name="TextBox 10"/>
          <p:cNvSpPr txBox="1"/>
          <p:nvPr/>
        </p:nvSpPr>
        <p:spPr>
          <a:xfrm>
            <a:off x="8712377" y="6260676"/>
            <a:ext cx="8546923" cy="3662256"/>
          </a:xfrm>
          <a:prstGeom prst="rect">
            <a:avLst/>
          </a:prstGeom>
        </p:spPr>
        <p:txBody>
          <a:bodyPr lIns="0" tIns="0" rIns="0" bIns="0" rtlCol="0" anchor="t">
            <a:spAutoFit/>
          </a:bodyPr>
          <a:lstStyle/>
          <a:p>
            <a:pPr marL="712479" lvl="1" indent="-356239" algn="l">
              <a:lnSpc>
                <a:spcPts val="4620"/>
              </a:lnSpc>
              <a:buFont typeface="Arial"/>
              <a:buChar char="•"/>
            </a:pPr>
            <a:r>
              <a:rPr lang="en-US" sz="3300" b="1">
                <a:solidFill>
                  <a:srgbClr val="FF6068"/>
                </a:solidFill>
                <a:latin typeface="Lato Bold"/>
                <a:ea typeface="Lato Bold"/>
                <a:cs typeface="Lato Bold"/>
                <a:sym typeface="Lato Bold"/>
              </a:rPr>
              <a:t>Use clear </a:t>
            </a:r>
            <a:r>
              <a:rPr lang="en-US" sz="3300" b="1">
                <a:solidFill>
                  <a:srgbClr val="1D0E62"/>
                </a:solidFill>
                <a:latin typeface="Lato Bold"/>
                <a:ea typeface="Lato Bold"/>
                <a:cs typeface="Lato Bold"/>
                <a:sym typeface="Lato Bold"/>
              </a:rPr>
              <a:t>chart titles and grouping for better navigation. Prioritize most important KPIs top-left.</a:t>
            </a:r>
          </a:p>
          <a:p>
            <a:pPr marL="712479" lvl="1" indent="-356239" algn="l">
              <a:lnSpc>
                <a:spcPts val="4620"/>
              </a:lnSpc>
              <a:buFont typeface="Arial"/>
              <a:buChar char="•"/>
            </a:pPr>
            <a:r>
              <a:rPr lang="en-US" sz="3300" b="1">
                <a:solidFill>
                  <a:srgbClr val="FF6068"/>
                </a:solidFill>
                <a:latin typeface="Lato Bold"/>
                <a:ea typeface="Lato Bold"/>
                <a:cs typeface="Lato Bold"/>
                <a:sym typeface="Lato Bold"/>
              </a:rPr>
              <a:t>Maintain minimalism:</a:t>
            </a:r>
            <a:r>
              <a:rPr lang="en-US" sz="3300" b="1">
                <a:solidFill>
                  <a:srgbClr val="1D0E62"/>
                </a:solidFill>
                <a:latin typeface="Lato Bold"/>
                <a:ea typeface="Lato Bold"/>
                <a:cs typeface="Lato Bold"/>
                <a:sym typeface="Lato Bold"/>
              </a:rPr>
              <a:t> remove clutter and redundant views to keep dashboards actionable and clear for decision-makers.</a:t>
            </a:r>
          </a:p>
          <a:p>
            <a:pPr algn="l">
              <a:lnSpc>
                <a:spcPts val="1224"/>
              </a:lnSpc>
            </a:pPr>
            <a:endParaRPr lang="en-US" sz="3300" b="1">
              <a:solidFill>
                <a:srgbClr val="1D0E62"/>
              </a:solidFill>
              <a:latin typeface="Lato Bold"/>
              <a:ea typeface="Lato Bold"/>
              <a:cs typeface="Lato Bold"/>
              <a:sym typeface="Lato Bold"/>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gradFill rotWithShape="1">
          <a:gsLst>
            <a:gs pos="0">
              <a:srgbClr val="CDFFD8">
                <a:alpha val="100000"/>
              </a:srgbClr>
            </a:gs>
            <a:gs pos="100000">
              <a:srgbClr val="94B9FF">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a:off x="11565582" y="0"/>
            <a:ext cx="6722418" cy="10287000"/>
            <a:chOff x="0" y="0"/>
            <a:chExt cx="1770513" cy="2709333"/>
          </a:xfrm>
        </p:grpSpPr>
        <p:sp>
          <p:nvSpPr>
            <p:cNvPr id="3" name="Freeform 3"/>
            <p:cNvSpPr/>
            <p:nvPr/>
          </p:nvSpPr>
          <p:spPr>
            <a:xfrm>
              <a:off x="0" y="0"/>
              <a:ext cx="1770513" cy="2709333"/>
            </a:xfrm>
            <a:custGeom>
              <a:avLst/>
              <a:gdLst/>
              <a:ahLst/>
              <a:cxnLst/>
              <a:rect l="l" t="t" r="r" b="b"/>
              <a:pathLst>
                <a:path w="1770513" h="2709333">
                  <a:moveTo>
                    <a:pt x="0" y="0"/>
                  </a:moveTo>
                  <a:lnTo>
                    <a:pt x="1770513" y="0"/>
                  </a:lnTo>
                  <a:lnTo>
                    <a:pt x="1770513" y="2709333"/>
                  </a:lnTo>
                  <a:lnTo>
                    <a:pt x="0" y="2709333"/>
                  </a:lnTo>
                  <a:close/>
                </a:path>
              </a:pathLst>
            </a:custGeom>
            <a:solidFill>
              <a:srgbClr val="7B95F9"/>
            </a:solidFill>
          </p:spPr>
        </p:sp>
        <p:sp>
          <p:nvSpPr>
            <p:cNvPr id="4" name="TextBox 4"/>
            <p:cNvSpPr txBox="1"/>
            <p:nvPr/>
          </p:nvSpPr>
          <p:spPr>
            <a:xfrm>
              <a:off x="0" y="-47625"/>
              <a:ext cx="1770513" cy="2756958"/>
            </a:xfrm>
            <a:prstGeom prst="rect">
              <a:avLst/>
            </a:prstGeom>
          </p:spPr>
          <p:txBody>
            <a:bodyPr lIns="50800" tIns="50800" rIns="50800" bIns="50800" rtlCol="0" anchor="ctr"/>
            <a:lstStyle/>
            <a:p>
              <a:pPr algn="ctr">
                <a:lnSpc>
                  <a:spcPts val="3640"/>
                </a:lnSpc>
              </a:pPr>
              <a:endParaRPr/>
            </a:p>
          </p:txBody>
        </p:sp>
      </p:grpSp>
      <p:sp>
        <p:nvSpPr>
          <p:cNvPr id="5" name="Freeform 5"/>
          <p:cNvSpPr/>
          <p:nvPr/>
        </p:nvSpPr>
        <p:spPr>
          <a:xfrm>
            <a:off x="9144000" y="1712614"/>
            <a:ext cx="7706093" cy="8574386"/>
          </a:xfrm>
          <a:custGeom>
            <a:avLst/>
            <a:gdLst/>
            <a:ahLst/>
            <a:cxnLst/>
            <a:rect l="l" t="t" r="r" b="b"/>
            <a:pathLst>
              <a:path w="7706093" h="8574386">
                <a:moveTo>
                  <a:pt x="0" y="0"/>
                </a:moveTo>
                <a:lnTo>
                  <a:pt x="7706093" y="0"/>
                </a:lnTo>
                <a:lnTo>
                  <a:pt x="7706093" y="8574386"/>
                </a:lnTo>
                <a:lnTo>
                  <a:pt x="0" y="857438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TextBox 6"/>
          <p:cNvSpPr txBox="1"/>
          <p:nvPr/>
        </p:nvSpPr>
        <p:spPr>
          <a:xfrm>
            <a:off x="3510082" y="2728446"/>
            <a:ext cx="4253905" cy="887095"/>
          </a:xfrm>
          <a:prstGeom prst="rect">
            <a:avLst/>
          </a:prstGeom>
        </p:spPr>
        <p:txBody>
          <a:bodyPr lIns="0" tIns="0" rIns="0" bIns="0" rtlCol="0" anchor="t">
            <a:spAutoFit/>
          </a:bodyPr>
          <a:lstStyle/>
          <a:p>
            <a:pPr algn="ctr">
              <a:lnSpc>
                <a:spcPts val="7279"/>
              </a:lnSpc>
            </a:pPr>
            <a:r>
              <a:rPr lang="en-US" sz="5199" b="1">
                <a:solidFill>
                  <a:srgbClr val="1D0E62"/>
                </a:solidFill>
                <a:latin typeface="Lato Bold"/>
                <a:ea typeface="Lato Bold"/>
                <a:cs typeface="Lato Bold"/>
                <a:sym typeface="Lato Bold"/>
              </a:rPr>
              <a:t>THANK YOU!!</a:t>
            </a:r>
          </a:p>
        </p:txBody>
      </p:sp>
      <p:sp>
        <p:nvSpPr>
          <p:cNvPr id="7" name="TextBox 7"/>
          <p:cNvSpPr txBox="1"/>
          <p:nvPr/>
        </p:nvSpPr>
        <p:spPr>
          <a:xfrm>
            <a:off x="4224061" y="4465092"/>
            <a:ext cx="2591991" cy="599440"/>
          </a:xfrm>
          <a:prstGeom prst="rect">
            <a:avLst/>
          </a:prstGeom>
        </p:spPr>
        <p:txBody>
          <a:bodyPr lIns="0" tIns="0" rIns="0" bIns="0" rtlCol="0" anchor="t">
            <a:spAutoFit/>
          </a:bodyPr>
          <a:lstStyle/>
          <a:p>
            <a:pPr algn="ctr">
              <a:lnSpc>
                <a:spcPts val="4759"/>
              </a:lnSpc>
            </a:pPr>
            <a:r>
              <a:rPr lang="en-US" sz="3399">
                <a:solidFill>
                  <a:srgbClr val="4724E3"/>
                </a:solidFill>
                <a:latin typeface="Arimo"/>
                <a:ea typeface="Arimo"/>
                <a:cs typeface="Arimo"/>
                <a:sym typeface="Arimo"/>
              </a:rPr>
              <a:t>Presented By</a:t>
            </a:r>
          </a:p>
        </p:txBody>
      </p:sp>
      <p:sp>
        <p:nvSpPr>
          <p:cNvPr id="8" name="TextBox 8"/>
          <p:cNvSpPr txBox="1"/>
          <p:nvPr/>
        </p:nvSpPr>
        <p:spPr>
          <a:xfrm>
            <a:off x="4224061" y="5057775"/>
            <a:ext cx="3359944" cy="599440"/>
          </a:xfrm>
          <a:prstGeom prst="rect">
            <a:avLst/>
          </a:prstGeom>
        </p:spPr>
        <p:txBody>
          <a:bodyPr lIns="0" tIns="0" rIns="0" bIns="0" rtlCol="0" anchor="t">
            <a:spAutoFit/>
          </a:bodyPr>
          <a:lstStyle/>
          <a:p>
            <a:pPr algn="ctr">
              <a:lnSpc>
                <a:spcPts val="4759"/>
              </a:lnSpc>
            </a:pPr>
            <a:r>
              <a:rPr lang="en-US" sz="3399">
                <a:solidFill>
                  <a:srgbClr val="4724E3"/>
                </a:solidFill>
                <a:latin typeface="Arimo"/>
                <a:ea typeface="Arimo"/>
                <a:cs typeface="Arimo"/>
                <a:sym typeface="Arimo"/>
              </a:rPr>
              <a:t>Navneet Narayan</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7AD">
                <a:alpha val="100000"/>
              </a:srgbClr>
            </a:gs>
            <a:gs pos="100000">
              <a:srgbClr val="FFA9F9">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a:off x="474385" y="1359665"/>
            <a:ext cx="16230600" cy="8260387"/>
            <a:chOff x="0" y="0"/>
            <a:chExt cx="1797191" cy="914661"/>
          </a:xfrm>
        </p:grpSpPr>
        <p:sp>
          <p:nvSpPr>
            <p:cNvPr id="3" name="Freeform 3"/>
            <p:cNvSpPr/>
            <p:nvPr/>
          </p:nvSpPr>
          <p:spPr>
            <a:xfrm>
              <a:off x="0" y="0"/>
              <a:ext cx="1797191" cy="914661"/>
            </a:xfrm>
            <a:custGeom>
              <a:avLst/>
              <a:gdLst/>
              <a:ahLst/>
              <a:cxnLst/>
              <a:rect l="l" t="t" r="r" b="b"/>
              <a:pathLst>
                <a:path w="1797191" h="914661">
                  <a:moveTo>
                    <a:pt x="14310" y="0"/>
                  </a:moveTo>
                  <a:lnTo>
                    <a:pt x="1782882" y="0"/>
                  </a:lnTo>
                  <a:cubicBezTo>
                    <a:pt x="1786677" y="0"/>
                    <a:pt x="1790316" y="1508"/>
                    <a:pt x="1793000" y="4191"/>
                  </a:cubicBezTo>
                  <a:cubicBezTo>
                    <a:pt x="1795684" y="6875"/>
                    <a:pt x="1797191" y="10515"/>
                    <a:pt x="1797191" y="14310"/>
                  </a:cubicBezTo>
                  <a:lnTo>
                    <a:pt x="1797191" y="900351"/>
                  </a:lnTo>
                  <a:cubicBezTo>
                    <a:pt x="1797191" y="904146"/>
                    <a:pt x="1795684" y="907786"/>
                    <a:pt x="1793000" y="910470"/>
                  </a:cubicBezTo>
                  <a:cubicBezTo>
                    <a:pt x="1790316" y="913153"/>
                    <a:pt x="1786677" y="914661"/>
                    <a:pt x="1782882" y="914661"/>
                  </a:cubicBezTo>
                  <a:lnTo>
                    <a:pt x="14310" y="914661"/>
                  </a:lnTo>
                  <a:cubicBezTo>
                    <a:pt x="10515" y="914661"/>
                    <a:pt x="6875" y="913153"/>
                    <a:pt x="4191" y="910470"/>
                  </a:cubicBezTo>
                  <a:cubicBezTo>
                    <a:pt x="1508" y="907786"/>
                    <a:pt x="0" y="904146"/>
                    <a:pt x="0" y="900351"/>
                  </a:cubicBezTo>
                  <a:lnTo>
                    <a:pt x="0" y="14310"/>
                  </a:lnTo>
                  <a:cubicBezTo>
                    <a:pt x="0" y="10515"/>
                    <a:pt x="1508" y="6875"/>
                    <a:pt x="4191" y="4191"/>
                  </a:cubicBezTo>
                  <a:cubicBezTo>
                    <a:pt x="6875" y="1508"/>
                    <a:pt x="10515" y="0"/>
                    <a:pt x="14310" y="0"/>
                  </a:cubicBezTo>
                  <a:close/>
                </a:path>
              </a:pathLst>
            </a:custGeom>
            <a:gradFill rotWithShape="1">
              <a:gsLst>
                <a:gs pos="0">
                  <a:srgbClr val="FFF7AD">
                    <a:alpha val="100000"/>
                  </a:srgbClr>
                </a:gs>
                <a:gs pos="100000">
                  <a:srgbClr val="FFA9F9">
                    <a:alpha val="100000"/>
                  </a:srgbClr>
                </a:gs>
              </a:gsLst>
              <a:lin ang="0"/>
            </a:gradFill>
            <a:ln cap="rnd">
              <a:noFill/>
              <a:prstDash val="solid"/>
              <a:round/>
            </a:ln>
          </p:spPr>
        </p:sp>
        <p:sp>
          <p:nvSpPr>
            <p:cNvPr id="4" name="TextBox 4"/>
            <p:cNvSpPr txBox="1"/>
            <p:nvPr/>
          </p:nvSpPr>
          <p:spPr>
            <a:xfrm>
              <a:off x="0" y="-47625"/>
              <a:ext cx="1797191" cy="962286"/>
            </a:xfrm>
            <a:prstGeom prst="rect">
              <a:avLst/>
            </a:prstGeom>
          </p:spPr>
          <p:txBody>
            <a:bodyPr lIns="50800" tIns="50800" rIns="50800" bIns="50800" rtlCol="0" anchor="ctr"/>
            <a:lstStyle/>
            <a:p>
              <a:pPr algn="ctr">
                <a:lnSpc>
                  <a:spcPts val="3640"/>
                </a:lnSpc>
              </a:pPr>
              <a:endParaRPr/>
            </a:p>
          </p:txBody>
        </p:sp>
      </p:grpSp>
      <p:sp>
        <p:nvSpPr>
          <p:cNvPr id="5" name="Freeform 5"/>
          <p:cNvSpPr/>
          <p:nvPr/>
        </p:nvSpPr>
        <p:spPr>
          <a:xfrm>
            <a:off x="228600" y="0"/>
            <a:ext cx="4413758" cy="3657959"/>
          </a:xfrm>
          <a:custGeom>
            <a:avLst/>
            <a:gdLst/>
            <a:ahLst/>
            <a:cxnLst/>
            <a:rect l="l" t="t" r="r" b="b"/>
            <a:pathLst>
              <a:path w="4413758" h="3657959">
                <a:moveTo>
                  <a:pt x="0" y="0"/>
                </a:moveTo>
                <a:lnTo>
                  <a:pt x="4413758" y="0"/>
                </a:lnTo>
                <a:lnTo>
                  <a:pt x="4413758" y="3657959"/>
                </a:lnTo>
                <a:lnTo>
                  <a:pt x="0" y="365795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TextBox 6"/>
          <p:cNvSpPr txBox="1"/>
          <p:nvPr/>
        </p:nvSpPr>
        <p:spPr>
          <a:xfrm>
            <a:off x="474385" y="1264415"/>
            <a:ext cx="3939372" cy="781050"/>
          </a:xfrm>
          <a:prstGeom prst="rect">
            <a:avLst/>
          </a:prstGeom>
        </p:spPr>
        <p:txBody>
          <a:bodyPr lIns="0" tIns="0" rIns="0" bIns="0" rtlCol="0" anchor="t">
            <a:spAutoFit/>
          </a:bodyPr>
          <a:lstStyle/>
          <a:p>
            <a:pPr algn="ctr">
              <a:lnSpc>
                <a:spcPts val="6300"/>
              </a:lnSpc>
            </a:pPr>
            <a:r>
              <a:rPr lang="en-US" sz="4500" b="1">
                <a:solidFill>
                  <a:srgbClr val="1D0E62"/>
                </a:solidFill>
                <a:latin typeface="Lato Bold"/>
                <a:ea typeface="Lato Bold"/>
                <a:cs typeface="Lato Bold"/>
                <a:sym typeface="Lato Bold"/>
              </a:rPr>
              <a:t>Introduction</a:t>
            </a:r>
          </a:p>
        </p:txBody>
      </p:sp>
      <p:sp>
        <p:nvSpPr>
          <p:cNvPr id="7" name="TextBox 7"/>
          <p:cNvSpPr txBox="1"/>
          <p:nvPr/>
        </p:nvSpPr>
        <p:spPr>
          <a:xfrm>
            <a:off x="4148654" y="1950215"/>
            <a:ext cx="13090691" cy="6381750"/>
          </a:xfrm>
          <a:prstGeom prst="rect">
            <a:avLst/>
          </a:prstGeom>
        </p:spPr>
        <p:txBody>
          <a:bodyPr lIns="0" tIns="0" rIns="0" bIns="0" rtlCol="0" anchor="t">
            <a:spAutoFit/>
          </a:bodyPr>
          <a:lstStyle/>
          <a:p>
            <a:pPr algn="l">
              <a:lnSpc>
                <a:spcPts val="6300"/>
              </a:lnSpc>
            </a:pPr>
            <a:r>
              <a:rPr lang="en-US" sz="4500" b="1">
                <a:solidFill>
                  <a:srgbClr val="1D0E62"/>
                </a:solidFill>
                <a:latin typeface="Lato Bold"/>
                <a:ea typeface="Lato Bold"/>
                <a:cs typeface="Lato Bold"/>
                <a:sym typeface="Lato Bold"/>
              </a:rPr>
              <a:t>Adventure Works Cycles, a global leader in bicycle and accessories manufacturing, provides a rich enterprise dataset spanning sales, products, customers, and geographic markets. The objective of this project is to transform raw operational data into actionable business intelligence through the complete analytics lifecycle.</a:t>
            </a:r>
          </a:p>
          <a:p>
            <a:pPr algn="ctr">
              <a:lnSpc>
                <a:spcPts val="6300"/>
              </a:lnSpc>
            </a:pPr>
            <a:endParaRPr lang="en-US" sz="4500" b="1">
              <a:solidFill>
                <a:srgbClr val="1D0E62"/>
              </a:solidFill>
              <a:latin typeface="Lato Bold"/>
              <a:ea typeface="Lato Bold"/>
              <a:cs typeface="Lato Bold"/>
              <a:sym typeface="Lato Bold"/>
            </a:endParaRPr>
          </a:p>
        </p:txBody>
      </p:sp>
      <p:sp>
        <p:nvSpPr>
          <p:cNvPr id="8" name="Freeform 8"/>
          <p:cNvSpPr/>
          <p:nvPr/>
        </p:nvSpPr>
        <p:spPr>
          <a:xfrm rot="6211281">
            <a:off x="-1428224" y="4721073"/>
            <a:ext cx="7219796" cy="6419055"/>
          </a:xfrm>
          <a:custGeom>
            <a:avLst/>
            <a:gdLst/>
            <a:ahLst/>
            <a:cxnLst/>
            <a:rect l="l" t="t" r="r" b="b"/>
            <a:pathLst>
              <a:path w="7219796" h="6419055">
                <a:moveTo>
                  <a:pt x="0" y="0"/>
                </a:moveTo>
                <a:lnTo>
                  <a:pt x="7219796" y="0"/>
                </a:lnTo>
                <a:lnTo>
                  <a:pt x="7219796" y="6419055"/>
                </a:lnTo>
                <a:lnTo>
                  <a:pt x="0" y="641905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9" name="Freeform 9"/>
          <p:cNvSpPr/>
          <p:nvPr/>
        </p:nvSpPr>
        <p:spPr>
          <a:xfrm>
            <a:off x="239911" y="3405130"/>
            <a:ext cx="2770538" cy="7368199"/>
          </a:xfrm>
          <a:custGeom>
            <a:avLst/>
            <a:gdLst/>
            <a:ahLst/>
            <a:cxnLst/>
            <a:rect l="l" t="t" r="r" b="b"/>
            <a:pathLst>
              <a:path w="2770538" h="7368199">
                <a:moveTo>
                  <a:pt x="0" y="0"/>
                </a:moveTo>
                <a:lnTo>
                  <a:pt x="2770538" y="0"/>
                </a:lnTo>
                <a:lnTo>
                  <a:pt x="2770538" y="7368199"/>
                </a:lnTo>
                <a:lnTo>
                  <a:pt x="0" y="736819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7AD">
                <a:alpha val="100000"/>
              </a:srgbClr>
            </a:gs>
            <a:gs pos="100000">
              <a:srgbClr val="FFA9F9">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a:off x="1028700" y="997913"/>
            <a:ext cx="16230600" cy="8260387"/>
            <a:chOff x="0" y="0"/>
            <a:chExt cx="1797191" cy="914661"/>
          </a:xfrm>
        </p:grpSpPr>
        <p:sp>
          <p:nvSpPr>
            <p:cNvPr id="3" name="Freeform 3"/>
            <p:cNvSpPr/>
            <p:nvPr/>
          </p:nvSpPr>
          <p:spPr>
            <a:xfrm>
              <a:off x="0" y="0"/>
              <a:ext cx="1797191" cy="914661"/>
            </a:xfrm>
            <a:custGeom>
              <a:avLst/>
              <a:gdLst/>
              <a:ahLst/>
              <a:cxnLst/>
              <a:rect l="l" t="t" r="r" b="b"/>
              <a:pathLst>
                <a:path w="1797191" h="914661">
                  <a:moveTo>
                    <a:pt x="14310" y="0"/>
                  </a:moveTo>
                  <a:lnTo>
                    <a:pt x="1782882" y="0"/>
                  </a:lnTo>
                  <a:cubicBezTo>
                    <a:pt x="1786677" y="0"/>
                    <a:pt x="1790316" y="1508"/>
                    <a:pt x="1793000" y="4191"/>
                  </a:cubicBezTo>
                  <a:cubicBezTo>
                    <a:pt x="1795684" y="6875"/>
                    <a:pt x="1797191" y="10515"/>
                    <a:pt x="1797191" y="14310"/>
                  </a:cubicBezTo>
                  <a:lnTo>
                    <a:pt x="1797191" y="900351"/>
                  </a:lnTo>
                  <a:cubicBezTo>
                    <a:pt x="1797191" y="904146"/>
                    <a:pt x="1795684" y="907786"/>
                    <a:pt x="1793000" y="910470"/>
                  </a:cubicBezTo>
                  <a:cubicBezTo>
                    <a:pt x="1790316" y="913153"/>
                    <a:pt x="1786677" y="914661"/>
                    <a:pt x="1782882" y="914661"/>
                  </a:cubicBezTo>
                  <a:lnTo>
                    <a:pt x="14310" y="914661"/>
                  </a:lnTo>
                  <a:cubicBezTo>
                    <a:pt x="10515" y="914661"/>
                    <a:pt x="6875" y="913153"/>
                    <a:pt x="4191" y="910470"/>
                  </a:cubicBezTo>
                  <a:cubicBezTo>
                    <a:pt x="1508" y="907786"/>
                    <a:pt x="0" y="904146"/>
                    <a:pt x="0" y="900351"/>
                  </a:cubicBezTo>
                  <a:lnTo>
                    <a:pt x="0" y="14310"/>
                  </a:lnTo>
                  <a:cubicBezTo>
                    <a:pt x="0" y="10515"/>
                    <a:pt x="1508" y="6875"/>
                    <a:pt x="4191" y="4191"/>
                  </a:cubicBezTo>
                  <a:cubicBezTo>
                    <a:pt x="6875" y="1508"/>
                    <a:pt x="10515" y="0"/>
                    <a:pt x="14310" y="0"/>
                  </a:cubicBezTo>
                  <a:close/>
                </a:path>
              </a:pathLst>
            </a:custGeom>
            <a:gradFill rotWithShape="1">
              <a:gsLst>
                <a:gs pos="0">
                  <a:srgbClr val="FFF7AD">
                    <a:alpha val="100000"/>
                  </a:srgbClr>
                </a:gs>
                <a:gs pos="100000">
                  <a:srgbClr val="FFA9F9">
                    <a:alpha val="100000"/>
                  </a:srgbClr>
                </a:gs>
              </a:gsLst>
              <a:lin ang="0"/>
            </a:gradFill>
            <a:ln cap="rnd">
              <a:noFill/>
              <a:prstDash val="solid"/>
              <a:round/>
            </a:ln>
          </p:spPr>
        </p:sp>
        <p:sp>
          <p:nvSpPr>
            <p:cNvPr id="4" name="TextBox 4"/>
            <p:cNvSpPr txBox="1"/>
            <p:nvPr/>
          </p:nvSpPr>
          <p:spPr>
            <a:xfrm>
              <a:off x="0" y="-47625"/>
              <a:ext cx="1797191" cy="962286"/>
            </a:xfrm>
            <a:prstGeom prst="rect">
              <a:avLst/>
            </a:prstGeom>
          </p:spPr>
          <p:txBody>
            <a:bodyPr lIns="50800" tIns="50800" rIns="50800" bIns="50800" rtlCol="0" anchor="ctr"/>
            <a:lstStyle/>
            <a:p>
              <a:pPr algn="ctr">
                <a:lnSpc>
                  <a:spcPts val="3640"/>
                </a:lnSpc>
              </a:pPr>
              <a:endParaRPr/>
            </a:p>
          </p:txBody>
        </p:sp>
      </p:grpSp>
      <p:sp>
        <p:nvSpPr>
          <p:cNvPr id="5" name="TextBox 5"/>
          <p:cNvSpPr txBox="1"/>
          <p:nvPr/>
        </p:nvSpPr>
        <p:spPr>
          <a:xfrm>
            <a:off x="1101113" y="34618"/>
            <a:ext cx="16542350" cy="1160781"/>
          </a:xfrm>
          <a:prstGeom prst="rect">
            <a:avLst/>
          </a:prstGeom>
        </p:spPr>
        <p:txBody>
          <a:bodyPr lIns="0" tIns="0" rIns="0" bIns="0" rtlCol="0" anchor="t">
            <a:spAutoFit/>
          </a:bodyPr>
          <a:lstStyle/>
          <a:p>
            <a:pPr algn="ctr">
              <a:lnSpc>
                <a:spcPts val="9519"/>
              </a:lnSpc>
            </a:pPr>
            <a:r>
              <a:rPr lang="en-US" sz="6799" b="1">
                <a:solidFill>
                  <a:srgbClr val="FF6068"/>
                </a:solidFill>
                <a:latin typeface="Lato Bold"/>
                <a:ea typeface="Lato Bold"/>
                <a:cs typeface="Lato Bold"/>
                <a:sym typeface="Lato Bold"/>
              </a:rPr>
              <a:t>Project Objective</a:t>
            </a:r>
          </a:p>
        </p:txBody>
      </p:sp>
      <p:sp>
        <p:nvSpPr>
          <p:cNvPr id="6" name="TextBox 6"/>
          <p:cNvSpPr txBox="1"/>
          <p:nvPr/>
        </p:nvSpPr>
        <p:spPr>
          <a:xfrm>
            <a:off x="1162050" y="2085975"/>
            <a:ext cx="13090691" cy="6381750"/>
          </a:xfrm>
          <a:prstGeom prst="rect">
            <a:avLst/>
          </a:prstGeom>
        </p:spPr>
        <p:txBody>
          <a:bodyPr lIns="0" tIns="0" rIns="0" bIns="0" rtlCol="0" anchor="t">
            <a:spAutoFit/>
          </a:bodyPr>
          <a:lstStyle/>
          <a:p>
            <a:pPr algn="l">
              <a:lnSpc>
                <a:spcPts val="6300"/>
              </a:lnSpc>
            </a:pPr>
            <a:r>
              <a:rPr lang="en-US" sz="4500" b="1" dirty="0">
                <a:solidFill>
                  <a:srgbClr val="1D0E62"/>
                </a:solidFill>
                <a:latin typeface="Lato Bold"/>
                <a:ea typeface="Lato Bold"/>
                <a:cs typeface="Lato Bold"/>
                <a:sym typeface="Lato Bold"/>
              </a:rPr>
              <a:t>Transform Adventure Works operational data into strategic business insights that guide leadership decisions on revenue growth, product performance, customer behavior, and regional profitability—using advanced SQL for data modeling, and interactive dashboards (Power BI) for visualization, complemented by predictive analytics for future planning.</a:t>
            </a:r>
          </a:p>
        </p:txBody>
      </p:sp>
      <p:sp>
        <p:nvSpPr>
          <p:cNvPr id="7" name="Freeform 7"/>
          <p:cNvSpPr/>
          <p:nvPr/>
        </p:nvSpPr>
        <p:spPr>
          <a:xfrm>
            <a:off x="12121197" y="1545898"/>
            <a:ext cx="6166803" cy="8149510"/>
          </a:xfrm>
          <a:custGeom>
            <a:avLst/>
            <a:gdLst/>
            <a:ahLst/>
            <a:cxnLst/>
            <a:rect l="l" t="t" r="r" b="b"/>
            <a:pathLst>
              <a:path w="6166803" h="8149510">
                <a:moveTo>
                  <a:pt x="0" y="0"/>
                </a:moveTo>
                <a:lnTo>
                  <a:pt x="6166803" y="0"/>
                </a:lnTo>
                <a:lnTo>
                  <a:pt x="6166803" y="8149510"/>
                </a:lnTo>
                <a:lnTo>
                  <a:pt x="0" y="814951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7AD">
                <a:alpha val="100000"/>
              </a:srgbClr>
            </a:gs>
            <a:gs pos="100000">
              <a:srgbClr val="FFA9F9">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13029023" y="1565229"/>
            <a:ext cx="5208836" cy="8721771"/>
          </a:xfrm>
          <a:custGeom>
            <a:avLst/>
            <a:gdLst/>
            <a:ahLst/>
            <a:cxnLst/>
            <a:rect l="l" t="t" r="r" b="b"/>
            <a:pathLst>
              <a:path w="5208836" h="8721771">
                <a:moveTo>
                  <a:pt x="0" y="0"/>
                </a:moveTo>
                <a:lnTo>
                  <a:pt x="5208835" y="0"/>
                </a:lnTo>
                <a:lnTo>
                  <a:pt x="5208835" y="8721771"/>
                </a:lnTo>
                <a:lnTo>
                  <a:pt x="0" y="872177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231554" y="272447"/>
            <a:ext cx="5958334" cy="1679167"/>
          </a:xfrm>
          <a:custGeom>
            <a:avLst/>
            <a:gdLst/>
            <a:ahLst/>
            <a:cxnLst/>
            <a:rect l="l" t="t" r="r" b="b"/>
            <a:pathLst>
              <a:path w="5958334" h="1679167">
                <a:moveTo>
                  <a:pt x="0" y="0"/>
                </a:moveTo>
                <a:lnTo>
                  <a:pt x="5958334" y="0"/>
                </a:lnTo>
                <a:lnTo>
                  <a:pt x="5958334" y="1679167"/>
                </a:lnTo>
                <a:lnTo>
                  <a:pt x="0" y="167916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1602072" y="537527"/>
            <a:ext cx="2747367" cy="887095"/>
          </a:xfrm>
          <a:prstGeom prst="rect">
            <a:avLst/>
          </a:prstGeom>
        </p:spPr>
        <p:txBody>
          <a:bodyPr lIns="0" tIns="0" rIns="0" bIns="0" rtlCol="0" anchor="t">
            <a:spAutoFit/>
          </a:bodyPr>
          <a:lstStyle/>
          <a:p>
            <a:pPr algn="ctr">
              <a:lnSpc>
                <a:spcPts val="7279"/>
              </a:lnSpc>
            </a:pPr>
            <a:r>
              <a:rPr lang="en-US" sz="5199" b="1">
                <a:solidFill>
                  <a:srgbClr val="1D0E62"/>
                </a:solidFill>
                <a:latin typeface="Lato Bold"/>
                <a:ea typeface="Lato Bold"/>
                <a:cs typeface="Lato Bold"/>
                <a:sym typeface="Lato Bold"/>
              </a:rPr>
              <a:t>PHASE-1</a:t>
            </a:r>
          </a:p>
        </p:txBody>
      </p:sp>
      <p:sp>
        <p:nvSpPr>
          <p:cNvPr id="5" name="TextBox 5"/>
          <p:cNvSpPr txBox="1"/>
          <p:nvPr/>
        </p:nvSpPr>
        <p:spPr>
          <a:xfrm>
            <a:off x="609429" y="3034912"/>
            <a:ext cx="9032488" cy="870586"/>
          </a:xfrm>
          <a:prstGeom prst="rect">
            <a:avLst/>
          </a:prstGeom>
        </p:spPr>
        <p:txBody>
          <a:bodyPr lIns="0" tIns="0" rIns="0" bIns="0" rtlCol="0" anchor="t">
            <a:spAutoFit/>
          </a:bodyPr>
          <a:lstStyle/>
          <a:p>
            <a:pPr algn="l">
              <a:lnSpc>
                <a:spcPts val="7139"/>
              </a:lnSpc>
            </a:pPr>
            <a:r>
              <a:rPr lang="en-US" sz="5099">
                <a:solidFill>
                  <a:srgbClr val="004AAD"/>
                </a:solidFill>
                <a:latin typeface="EB Garamond"/>
                <a:ea typeface="EB Garamond"/>
                <a:cs typeface="EB Garamond"/>
                <a:sym typeface="EB Garamond"/>
              </a:rPr>
              <a:t>Business Questions</a:t>
            </a:r>
          </a:p>
        </p:txBody>
      </p:sp>
      <p:sp>
        <p:nvSpPr>
          <p:cNvPr id="6" name="TextBox 6"/>
          <p:cNvSpPr txBox="1"/>
          <p:nvPr/>
        </p:nvSpPr>
        <p:spPr>
          <a:xfrm>
            <a:off x="3863185" y="1837314"/>
            <a:ext cx="9032488" cy="1019177"/>
          </a:xfrm>
          <a:prstGeom prst="rect">
            <a:avLst/>
          </a:prstGeom>
        </p:spPr>
        <p:txBody>
          <a:bodyPr lIns="0" tIns="0" rIns="0" bIns="0" rtlCol="0" anchor="t">
            <a:spAutoFit/>
          </a:bodyPr>
          <a:lstStyle/>
          <a:p>
            <a:pPr algn="l">
              <a:lnSpc>
                <a:spcPts val="8399"/>
              </a:lnSpc>
            </a:pPr>
            <a:r>
              <a:rPr lang="en-US" sz="5999" b="1">
                <a:solidFill>
                  <a:srgbClr val="1D0E62"/>
                </a:solidFill>
                <a:latin typeface="EB Garamond Semi-Bold"/>
                <a:ea typeface="EB Garamond Semi-Bold"/>
                <a:cs typeface="EB Garamond Semi-Bold"/>
                <a:sym typeface="EB Garamond Semi-Bold"/>
              </a:rPr>
              <a:t>Advanced SQL Analysis</a:t>
            </a:r>
          </a:p>
        </p:txBody>
      </p:sp>
      <p:sp>
        <p:nvSpPr>
          <p:cNvPr id="7" name="TextBox 7"/>
          <p:cNvSpPr txBox="1"/>
          <p:nvPr/>
        </p:nvSpPr>
        <p:spPr>
          <a:xfrm>
            <a:off x="609429" y="4086473"/>
            <a:ext cx="12286244" cy="5394961"/>
          </a:xfrm>
          <a:prstGeom prst="rect">
            <a:avLst/>
          </a:prstGeom>
        </p:spPr>
        <p:txBody>
          <a:bodyPr lIns="0" tIns="0" rIns="0" bIns="0" rtlCol="0" anchor="t">
            <a:spAutoFit/>
          </a:bodyPr>
          <a:lstStyle/>
          <a:p>
            <a:pPr algn="l">
              <a:lnSpc>
                <a:spcPts val="7139"/>
              </a:lnSpc>
            </a:pPr>
            <a:r>
              <a:rPr lang="en-US" sz="5099">
                <a:solidFill>
                  <a:srgbClr val="000000"/>
                </a:solidFill>
                <a:latin typeface="EB Garamond"/>
                <a:ea typeface="EB Garamond"/>
                <a:cs typeface="EB Garamond"/>
                <a:sym typeface="EB Garamond"/>
              </a:rPr>
              <a:t>1.Analyze year-over-year revenue growth and        identify peak performing years.</a:t>
            </a:r>
          </a:p>
          <a:p>
            <a:pPr algn="l">
              <a:lnSpc>
                <a:spcPts val="7139"/>
              </a:lnSpc>
            </a:pPr>
            <a:r>
              <a:rPr lang="en-US" sz="5099">
                <a:solidFill>
                  <a:srgbClr val="000000"/>
                </a:solidFill>
                <a:latin typeface="EB Garamond"/>
                <a:ea typeface="EB Garamond"/>
                <a:cs typeface="EB Garamond"/>
                <a:sym typeface="EB Garamond"/>
              </a:rPr>
              <a:t>2.Rank product categories by total sales and compare margins across categories.</a:t>
            </a:r>
          </a:p>
          <a:p>
            <a:pPr algn="l">
              <a:lnSpc>
                <a:spcPts val="7139"/>
              </a:lnSpc>
            </a:pPr>
            <a:r>
              <a:rPr lang="en-US" sz="5099">
                <a:solidFill>
                  <a:srgbClr val="000000"/>
                </a:solidFill>
                <a:latin typeface="EB Garamond"/>
                <a:ea typeface="EB Garamond"/>
                <a:cs typeface="EB Garamond"/>
                <a:sym typeface="EB Garamond"/>
              </a:rPr>
              <a:t>3. Identify the best- and worst-selling products in terms of quantity sold and revenue generation.</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7AD">
                <a:alpha val="100000"/>
              </a:srgbClr>
            </a:gs>
            <a:gs pos="100000">
              <a:srgbClr val="FFA9F9">
                <a:alpha val="100000"/>
              </a:srgbClr>
            </a:gs>
          </a:gsLst>
          <a:lin ang="0"/>
        </a:gradFill>
        <a:effectLst/>
      </p:bgPr>
    </p:bg>
    <p:spTree>
      <p:nvGrpSpPr>
        <p:cNvPr id="1" name=""/>
        <p:cNvGrpSpPr/>
        <p:nvPr/>
      </p:nvGrpSpPr>
      <p:grpSpPr>
        <a:xfrm>
          <a:off x="0" y="0"/>
          <a:ext cx="0" cy="0"/>
          <a:chOff x="0" y="0"/>
          <a:chExt cx="0" cy="0"/>
        </a:xfrm>
      </p:grpSpPr>
      <p:sp>
        <p:nvSpPr>
          <p:cNvPr id="2" name="TextBox 2"/>
          <p:cNvSpPr txBox="1"/>
          <p:nvPr/>
        </p:nvSpPr>
        <p:spPr>
          <a:xfrm>
            <a:off x="205509" y="118243"/>
            <a:ext cx="18082491" cy="12861291"/>
          </a:xfrm>
          <a:prstGeom prst="rect">
            <a:avLst/>
          </a:prstGeom>
        </p:spPr>
        <p:txBody>
          <a:bodyPr lIns="0" tIns="0" rIns="0" bIns="0" rtlCol="0" anchor="t">
            <a:spAutoFit/>
          </a:bodyPr>
          <a:lstStyle/>
          <a:p>
            <a:pPr algn="l">
              <a:lnSpc>
                <a:spcPts val="7279"/>
              </a:lnSpc>
            </a:pPr>
            <a:r>
              <a:rPr lang="en-US" sz="5199">
                <a:solidFill>
                  <a:srgbClr val="000000"/>
                </a:solidFill>
                <a:latin typeface="EB Garamond"/>
                <a:ea typeface="EB Garamond"/>
                <a:cs typeface="EB Garamond"/>
                <a:sym typeface="EB Garamond"/>
              </a:rPr>
              <a:t>4.Segment customers based on their total lifetime spend (e.g., low, mid, high) and determine their share of total revenue.</a:t>
            </a:r>
          </a:p>
          <a:p>
            <a:pPr algn="l">
              <a:lnSpc>
                <a:spcPts val="7279"/>
              </a:lnSpc>
            </a:pPr>
            <a:r>
              <a:rPr lang="en-US" sz="5199">
                <a:solidFill>
                  <a:srgbClr val="000000"/>
                </a:solidFill>
                <a:latin typeface="EB Garamond"/>
                <a:ea typeface="EB Garamond"/>
                <a:cs typeface="EB Garamond"/>
                <a:sym typeface="EB Garamond"/>
              </a:rPr>
              <a:t>5.Identify top countries and regions by total sales and average order size.</a:t>
            </a:r>
          </a:p>
          <a:p>
            <a:pPr algn="l">
              <a:lnSpc>
                <a:spcPts val="7279"/>
              </a:lnSpc>
            </a:pPr>
            <a:r>
              <a:rPr lang="en-US" sz="5199">
                <a:solidFill>
                  <a:srgbClr val="000000"/>
                </a:solidFill>
                <a:latin typeface="EB Garamond"/>
                <a:ea typeface="EB Garamond"/>
                <a:cs typeface="EB Garamond"/>
                <a:sym typeface="EB Garamond"/>
              </a:rPr>
              <a:t>6.Rank sales territories by profit margin percentage and highlight high-margin regions.</a:t>
            </a:r>
          </a:p>
          <a:p>
            <a:pPr algn="l">
              <a:lnSpc>
                <a:spcPts val="7279"/>
              </a:lnSpc>
            </a:pPr>
            <a:r>
              <a:rPr lang="en-US" sz="5199">
                <a:solidFill>
                  <a:srgbClr val="000000"/>
                </a:solidFill>
                <a:latin typeface="EB Garamond"/>
                <a:ea typeface="EB Garamond"/>
                <a:cs typeface="EB Garamond"/>
                <a:sym typeface="EB Garamond"/>
              </a:rPr>
              <a:t>7.Calculate the return rate per category or product, and spotlight items with the highest returns.</a:t>
            </a:r>
          </a:p>
          <a:p>
            <a:pPr algn="l">
              <a:lnSpc>
                <a:spcPts val="7279"/>
              </a:lnSpc>
            </a:pPr>
            <a:r>
              <a:rPr lang="en-US" sz="5199">
                <a:solidFill>
                  <a:srgbClr val="000000"/>
                </a:solidFill>
                <a:latin typeface="EB Garamond"/>
                <a:ea typeface="EB Garamond"/>
                <a:cs typeface="EB Garamond"/>
                <a:sym typeface="EB Garamond"/>
              </a:rPr>
              <a:t>8.Detect monthly or quarterly sales peaks and troughs—identify key seasonal patterns.</a:t>
            </a:r>
          </a:p>
          <a:p>
            <a:pPr algn="l">
              <a:lnSpc>
                <a:spcPts val="7279"/>
              </a:lnSpc>
            </a:pPr>
            <a:r>
              <a:rPr lang="en-US" sz="5199">
                <a:solidFill>
                  <a:srgbClr val="000000"/>
                </a:solidFill>
                <a:latin typeface="EB Garamond"/>
                <a:ea typeface="EB Garamond"/>
                <a:cs typeface="EB Garamond"/>
                <a:sym typeface="EB Garamond"/>
              </a:rPr>
              <a:t>9.Determine revenue contribution from new customers versus repeat purchasers and assess changes over time.</a:t>
            </a:r>
          </a:p>
          <a:p>
            <a:pPr algn="l">
              <a:lnSpc>
                <a:spcPts val="7279"/>
              </a:lnSpc>
            </a:pPr>
            <a:r>
              <a:rPr lang="en-US" sz="5199">
                <a:solidFill>
                  <a:srgbClr val="000000"/>
                </a:solidFill>
                <a:latin typeface="EB Garamond"/>
                <a:ea typeface="EB Garamond"/>
                <a:cs typeface="EB Garamond"/>
                <a:sym typeface="EB Garamond"/>
              </a:rPr>
              <a:t> </a:t>
            </a:r>
          </a:p>
          <a:p>
            <a:pPr algn="l">
              <a:lnSpc>
                <a:spcPts val="7139"/>
              </a:lnSpc>
            </a:pPr>
            <a:r>
              <a:rPr lang="en-US" sz="5099">
                <a:solidFill>
                  <a:srgbClr val="000000"/>
                </a:solidFill>
                <a:latin typeface="EB Garamond"/>
                <a:ea typeface="EB Garamond"/>
                <a:cs typeface="EB Garamond"/>
                <a:sym typeface="EB Garamond"/>
              </a:rPr>
              <a:t> </a:t>
            </a:r>
          </a:p>
          <a:p>
            <a:pPr algn="l">
              <a:lnSpc>
                <a:spcPts val="7139"/>
              </a:lnSpc>
            </a:pPr>
            <a:endParaRPr lang="en-US" sz="5099">
              <a:solidFill>
                <a:srgbClr val="000000"/>
              </a:solidFill>
              <a:latin typeface="EB Garamond"/>
              <a:ea typeface="EB Garamond"/>
              <a:cs typeface="EB Garamond"/>
              <a:sym typeface="EB Garamon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7AD">
                <a:alpha val="100000"/>
              </a:srgbClr>
            </a:gs>
            <a:gs pos="100000">
              <a:srgbClr val="FFA9F9">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3718013" y="1296419"/>
            <a:ext cx="12908354" cy="8793383"/>
          </a:xfrm>
          <a:custGeom>
            <a:avLst/>
            <a:gdLst/>
            <a:ahLst/>
            <a:cxnLst/>
            <a:rect l="l" t="t" r="r" b="b"/>
            <a:pathLst>
              <a:path w="12908354" h="8793383">
                <a:moveTo>
                  <a:pt x="0" y="0"/>
                </a:moveTo>
                <a:lnTo>
                  <a:pt x="12908354" y="0"/>
                </a:lnTo>
                <a:lnTo>
                  <a:pt x="12908354" y="8793384"/>
                </a:lnTo>
                <a:lnTo>
                  <a:pt x="0" y="8793384"/>
                </a:lnTo>
                <a:lnTo>
                  <a:pt x="0" y="0"/>
                </a:lnTo>
                <a:close/>
              </a:path>
            </a:pathLst>
          </a:custGeom>
          <a:blipFill>
            <a:blip r:embed="rId2"/>
            <a:stretch>
              <a:fillRect r="-4089"/>
            </a:stretch>
          </a:blipFill>
        </p:spPr>
      </p:sp>
      <p:sp>
        <p:nvSpPr>
          <p:cNvPr id="3" name="TextBox 3"/>
          <p:cNvSpPr txBox="1"/>
          <p:nvPr/>
        </p:nvSpPr>
        <p:spPr>
          <a:xfrm>
            <a:off x="0" y="75565"/>
            <a:ext cx="18288000" cy="646429"/>
          </a:xfrm>
          <a:prstGeom prst="rect">
            <a:avLst/>
          </a:prstGeom>
        </p:spPr>
        <p:txBody>
          <a:bodyPr lIns="0" tIns="0" rIns="0" bIns="0" rtlCol="0" anchor="t">
            <a:spAutoFit/>
          </a:bodyPr>
          <a:lstStyle/>
          <a:p>
            <a:pPr algn="ctr">
              <a:lnSpc>
                <a:spcPts val="5320"/>
              </a:lnSpc>
            </a:pPr>
            <a:r>
              <a:rPr lang="en-US" sz="3800" b="1">
                <a:solidFill>
                  <a:srgbClr val="1D0E62"/>
                </a:solidFill>
                <a:latin typeface="Lato Bold"/>
                <a:ea typeface="Lato Bold"/>
                <a:cs typeface="Lato Bold"/>
                <a:sym typeface="Lato Bold"/>
              </a:rPr>
              <a:t>Q1.Analyze year-over-year revenue growth and identify peak performing years.</a:t>
            </a:r>
          </a:p>
        </p:txBody>
      </p:sp>
      <p:sp>
        <p:nvSpPr>
          <p:cNvPr id="4" name="Freeform 4"/>
          <p:cNvSpPr/>
          <p:nvPr/>
        </p:nvSpPr>
        <p:spPr>
          <a:xfrm>
            <a:off x="560522" y="1028700"/>
            <a:ext cx="3157491" cy="889838"/>
          </a:xfrm>
          <a:custGeom>
            <a:avLst/>
            <a:gdLst/>
            <a:ahLst/>
            <a:cxnLst/>
            <a:rect l="l" t="t" r="r" b="b"/>
            <a:pathLst>
              <a:path w="3157491" h="889838">
                <a:moveTo>
                  <a:pt x="0" y="0"/>
                </a:moveTo>
                <a:lnTo>
                  <a:pt x="3157491" y="0"/>
                </a:lnTo>
                <a:lnTo>
                  <a:pt x="3157491" y="889838"/>
                </a:lnTo>
                <a:lnTo>
                  <a:pt x="0" y="88983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TextBox 5"/>
          <p:cNvSpPr txBox="1"/>
          <p:nvPr/>
        </p:nvSpPr>
        <p:spPr>
          <a:xfrm>
            <a:off x="919497" y="942975"/>
            <a:ext cx="2188959" cy="738506"/>
          </a:xfrm>
          <a:prstGeom prst="rect">
            <a:avLst/>
          </a:prstGeom>
        </p:spPr>
        <p:txBody>
          <a:bodyPr lIns="0" tIns="0" rIns="0" bIns="0" rtlCol="0" anchor="t">
            <a:spAutoFit/>
          </a:bodyPr>
          <a:lstStyle/>
          <a:p>
            <a:pPr algn="ctr">
              <a:lnSpc>
                <a:spcPts val="6019"/>
              </a:lnSpc>
              <a:spcBef>
                <a:spcPct val="0"/>
              </a:spcBef>
            </a:pPr>
            <a:r>
              <a:rPr lang="en-US" sz="4299">
                <a:solidFill>
                  <a:srgbClr val="1D0E62"/>
                </a:solidFill>
                <a:latin typeface="EB Garamond"/>
                <a:ea typeface="EB Garamond"/>
                <a:cs typeface="EB Garamond"/>
                <a:sym typeface="EB Garamond"/>
              </a:rPr>
              <a:t>Query</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7AD">
                <a:alpha val="100000"/>
              </a:srgbClr>
            </a:gs>
            <a:gs pos="100000">
              <a:srgbClr val="FFA9F9">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149481" y="1028700"/>
            <a:ext cx="3157491" cy="889838"/>
          </a:xfrm>
          <a:custGeom>
            <a:avLst/>
            <a:gdLst/>
            <a:ahLst/>
            <a:cxnLst/>
            <a:rect l="l" t="t" r="r" b="b"/>
            <a:pathLst>
              <a:path w="3157491" h="889838">
                <a:moveTo>
                  <a:pt x="0" y="0"/>
                </a:moveTo>
                <a:lnTo>
                  <a:pt x="3157491" y="0"/>
                </a:lnTo>
                <a:lnTo>
                  <a:pt x="3157491" y="889838"/>
                </a:lnTo>
                <a:lnTo>
                  <a:pt x="0" y="88983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815969" y="2223338"/>
            <a:ext cx="15918699" cy="6148598"/>
          </a:xfrm>
          <a:custGeom>
            <a:avLst/>
            <a:gdLst/>
            <a:ahLst/>
            <a:cxnLst/>
            <a:rect l="l" t="t" r="r" b="b"/>
            <a:pathLst>
              <a:path w="15918699" h="6148598">
                <a:moveTo>
                  <a:pt x="0" y="0"/>
                </a:moveTo>
                <a:lnTo>
                  <a:pt x="15918699" y="0"/>
                </a:lnTo>
                <a:lnTo>
                  <a:pt x="15918699" y="6148598"/>
                </a:lnTo>
                <a:lnTo>
                  <a:pt x="0" y="6148598"/>
                </a:lnTo>
                <a:lnTo>
                  <a:pt x="0" y="0"/>
                </a:lnTo>
                <a:close/>
              </a:path>
            </a:pathLst>
          </a:custGeom>
          <a:blipFill>
            <a:blip r:embed="rId4"/>
            <a:stretch>
              <a:fillRect/>
            </a:stretch>
          </a:blipFill>
        </p:spPr>
      </p:sp>
      <p:sp>
        <p:nvSpPr>
          <p:cNvPr id="4" name="TextBox 4"/>
          <p:cNvSpPr txBox="1"/>
          <p:nvPr/>
        </p:nvSpPr>
        <p:spPr>
          <a:xfrm>
            <a:off x="0" y="75565"/>
            <a:ext cx="18288000" cy="646429"/>
          </a:xfrm>
          <a:prstGeom prst="rect">
            <a:avLst/>
          </a:prstGeom>
        </p:spPr>
        <p:txBody>
          <a:bodyPr lIns="0" tIns="0" rIns="0" bIns="0" rtlCol="0" anchor="t">
            <a:spAutoFit/>
          </a:bodyPr>
          <a:lstStyle/>
          <a:p>
            <a:pPr algn="ctr">
              <a:lnSpc>
                <a:spcPts val="5320"/>
              </a:lnSpc>
            </a:pPr>
            <a:r>
              <a:rPr lang="en-US" sz="3800" b="1">
                <a:solidFill>
                  <a:srgbClr val="1D0E62"/>
                </a:solidFill>
                <a:latin typeface="Lato Bold"/>
                <a:ea typeface="Lato Bold"/>
                <a:cs typeface="Lato Bold"/>
                <a:sym typeface="Lato Bold"/>
              </a:rPr>
              <a:t>Q2.Rank product categories by total sales and compare margins across categories.</a:t>
            </a:r>
          </a:p>
        </p:txBody>
      </p:sp>
      <p:sp>
        <p:nvSpPr>
          <p:cNvPr id="5" name="TextBox 5"/>
          <p:cNvSpPr txBox="1"/>
          <p:nvPr/>
        </p:nvSpPr>
        <p:spPr>
          <a:xfrm>
            <a:off x="595647" y="952500"/>
            <a:ext cx="2188959" cy="738506"/>
          </a:xfrm>
          <a:prstGeom prst="rect">
            <a:avLst/>
          </a:prstGeom>
        </p:spPr>
        <p:txBody>
          <a:bodyPr lIns="0" tIns="0" rIns="0" bIns="0" rtlCol="0" anchor="t">
            <a:spAutoFit/>
          </a:bodyPr>
          <a:lstStyle/>
          <a:p>
            <a:pPr algn="ctr">
              <a:lnSpc>
                <a:spcPts val="6019"/>
              </a:lnSpc>
              <a:spcBef>
                <a:spcPct val="0"/>
              </a:spcBef>
            </a:pPr>
            <a:r>
              <a:rPr lang="en-US" sz="4299">
                <a:solidFill>
                  <a:srgbClr val="1D0E62"/>
                </a:solidFill>
                <a:latin typeface="EB Garamond"/>
                <a:ea typeface="EB Garamond"/>
                <a:cs typeface="EB Garamond"/>
                <a:sym typeface="EB Garamond"/>
              </a:rPr>
              <a:t>Query</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7AD">
                <a:alpha val="100000"/>
              </a:srgbClr>
            </a:gs>
            <a:gs pos="100000">
              <a:srgbClr val="FFA9F9">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149481" y="1028700"/>
            <a:ext cx="3157491" cy="889838"/>
          </a:xfrm>
          <a:custGeom>
            <a:avLst/>
            <a:gdLst/>
            <a:ahLst/>
            <a:cxnLst/>
            <a:rect l="l" t="t" r="r" b="b"/>
            <a:pathLst>
              <a:path w="3157491" h="889838">
                <a:moveTo>
                  <a:pt x="0" y="0"/>
                </a:moveTo>
                <a:lnTo>
                  <a:pt x="3157491" y="0"/>
                </a:lnTo>
                <a:lnTo>
                  <a:pt x="3157491" y="889838"/>
                </a:lnTo>
                <a:lnTo>
                  <a:pt x="0" y="88983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2503896" y="2307356"/>
            <a:ext cx="12609422" cy="6950944"/>
          </a:xfrm>
          <a:custGeom>
            <a:avLst/>
            <a:gdLst/>
            <a:ahLst/>
            <a:cxnLst/>
            <a:rect l="l" t="t" r="r" b="b"/>
            <a:pathLst>
              <a:path w="12609422" h="6950944">
                <a:moveTo>
                  <a:pt x="0" y="0"/>
                </a:moveTo>
                <a:lnTo>
                  <a:pt x="12609422" y="0"/>
                </a:lnTo>
                <a:lnTo>
                  <a:pt x="12609422" y="6950944"/>
                </a:lnTo>
                <a:lnTo>
                  <a:pt x="0" y="6950944"/>
                </a:lnTo>
                <a:lnTo>
                  <a:pt x="0" y="0"/>
                </a:lnTo>
                <a:close/>
              </a:path>
            </a:pathLst>
          </a:custGeom>
          <a:blipFill>
            <a:blip r:embed="rId4"/>
            <a:stretch>
              <a:fillRect/>
            </a:stretch>
          </a:blipFill>
        </p:spPr>
      </p:sp>
      <p:sp>
        <p:nvSpPr>
          <p:cNvPr id="4" name="TextBox 4"/>
          <p:cNvSpPr txBox="1"/>
          <p:nvPr/>
        </p:nvSpPr>
        <p:spPr>
          <a:xfrm>
            <a:off x="0" y="-5714"/>
            <a:ext cx="18288000" cy="1313179"/>
          </a:xfrm>
          <a:prstGeom prst="rect">
            <a:avLst/>
          </a:prstGeom>
        </p:spPr>
        <p:txBody>
          <a:bodyPr lIns="0" tIns="0" rIns="0" bIns="0" rtlCol="0" anchor="t">
            <a:spAutoFit/>
          </a:bodyPr>
          <a:lstStyle/>
          <a:p>
            <a:pPr algn="ctr">
              <a:lnSpc>
                <a:spcPts val="5320"/>
              </a:lnSpc>
            </a:pPr>
            <a:r>
              <a:rPr lang="en-US" sz="3800" b="1">
                <a:solidFill>
                  <a:srgbClr val="1D0E62"/>
                </a:solidFill>
                <a:latin typeface="Lato Bold"/>
                <a:ea typeface="Lato Bold"/>
                <a:cs typeface="Lato Bold"/>
                <a:sym typeface="Lato Bold"/>
              </a:rPr>
              <a:t>Q3.Identify the best- and worst-selling products in terms of quantity sold and revenue generation.</a:t>
            </a:r>
          </a:p>
        </p:txBody>
      </p:sp>
      <p:sp>
        <p:nvSpPr>
          <p:cNvPr id="5" name="TextBox 5"/>
          <p:cNvSpPr txBox="1"/>
          <p:nvPr/>
        </p:nvSpPr>
        <p:spPr>
          <a:xfrm>
            <a:off x="595647" y="952500"/>
            <a:ext cx="2188959" cy="738506"/>
          </a:xfrm>
          <a:prstGeom prst="rect">
            <a:avLst/>
          </a:prstGeom>
        </p:spPr>
        <p:txBody>
          <a:bodyPr lIns="0" tIns="0" rIns="0" bIns="0" rtlCol="0" anchor="t">
            <a:spAutoFit/>
          </a:bodyPr>
          <a:lstStyle/>
          <a:p>
            <a:pPr algn="ctr">
              <a:lnSpc>
                <a:spcPts val="6019"/>
              </a:lnSpc>
              <a:spcBef>
                <a:spcPct val="0"/>
              </a:spcBef>
            </a:pPr>
            <a:r>
              <a:rPr lang="en-US" sz="4299">
                <a:solidFill>
                  <a:srgbClr val="1D0E62"/>
                </a:solidFill>
                <a:latin typeface="EB Garamond"/>
                <a:ea typeface="EB Garamond"/>
                <a:cs typeface="EB Garamond"/>
                <a:sym typeface="EB Garamond"/>
              </a:rPr>
              <a:t>Query</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TotalTime>
  <Words>1710</Words>
  <Application>Microsoft Office PowerPoint</Application>
  <PresentationFormat>Custom</PresentationFormat>
  <Paragraphs>162</Paragraphs>
  <Slides>28</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28</vt:i4>
      </vt:variant>
    </vt:vector>
  </HeadingPairs>
  <TitlesOfParts>
    <vt:vector size="37" baseType="lpstr">
      <vt:lpstr>EB Garamond Semi-Bold</vt:lpstr>
      <vt:lpstr>Arimo</vt:lpstr>
      <vt:lpstr>EB Garamond</vt:lpstr>
      <vt:lpstr>Lato</vt:lpstr>
      <vt:lpstr>Lato Bold</vt:lpstr>
      <vt:lpstr>Calibri</vt:lpstr>
      <vt:lpstr>Archivo Black</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Yellow Pink Blue Clean Professional Illustration Online Course Promotion Presentation</dc:title>
  <cp:lastModifiedBy>RAM NARAYAN PRASAD</cp:lastModifiedBy>
  <cp:revision>3</cp:revision>
  <dcterms:created xsi:type="dcterms:W3CDTF">2006-08-16T00:00:00Z</dcterms:created>
  <dcterms:modified xsi:type="dcterms:W3CDTF">2025-09-21T00:46:38Z</dcterms:modified>
  <dc:identifier>DAGzIdtxwOk</dc:identifier>
</cp:coreProperties>
</file>